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comments/comment1.xml" ContentType="application/vnd.openxmlformats-officedocument.presentationml.comments+xml"/>
  <Override PartName="/ppt/theme/theme1.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77" r:id="rId4"/>
    <p:sldId id="262" r:id="rId5"/>
    <p:sldId id="264" r:id="rId6"/>
    <p:sldId id="274" r:id="rId7"/>
    <p:sldId id="258" r:id="rId8"/>
    <p:sldId id="265" r:id="rId9"/>
    <p:sldId id="259" r:id="rId10"/>
    <p:sldId id="263" r:id="rId11"/>
    <p:sldId id="260" r:id="rId12"/>
    <p:sldId id="270" r:id="rId13"/>
    <p:sldId id="275" r:id="rId14"/>
    <p:sldId id="267" r:id="rId15"/>
    <p:sldId id="272" r:id="rId16"/>
    <p:sldId id="276" r:id="rId17"/>
    <p:sldId id="273" r:id="rId18"/>
    <p:sldId id="257" r:id="rId19"/>
    <p:sldId id="261" r:id="rId20"/>
    <p:sldId id="271" r:id="rId21"/>
    <p:sldId id="279"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ra Raaijmakers" initials="TR" lastIdx="1" clrIdx="0">
    <p:extLst>
      <p:ext uri="{19B8F6BF-5375-455C-9EA6-DF929625EA0E}">
        <p15:presenceInfo xmlns:p15="http://schemas.microsoft.com/office/powerpoint/2012/main" userId="6aee4cf76fefe9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0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6"/>
    <p:restoredTop sz="94694"/>
  </p:normalViewPr>
  <p:slideViewPr>
    <p:cSldViewPr snapToGrid="0" snapToObjects="1">
      <p:cViewPr varScale="1">
        <p:scale>
          <a:sx n="120" d="100"/>
          <a:sy n="120" d="100"/>
        </p:scale>
        <p:origin x="184" y="2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05T17:57:56.689"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0096A-FE4E-584E-AD49-90A6B8D100C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BBAB1B6-899B-5D48-A371-F28D54C917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326D42D-F987-C145-85D5-DE2F6D0322BA}"/>
              </a:ext>
            </a:extLst>
          </p:cNvPr>
          <p:cNvSpPr>
            <a:spLocks noGrp="1"/>
          </p:cNvSpPr>
          <p:nvPr>
            <p:ph type="dt" sz="half" idx="10"/>
          </p:nvPr>
        </p:nvSpPr>
        <p:spPr/>
        <p:txBody>
          <a:bodyPr/>
          <a:lstStyle/>
          <a:p>
            <a:fld id="{504A0F05-9A76-0341-ABA6-ED2B4359F3E6}" type="datetimeFigureOut">
              <a:rPr lang="nl-NL" smtClean="0"/>
              <a:t>12-01-21</a:t>
            </a:fld>
            <a:endParaRPr lang="nl-NL"/>
          </a:p>
        </p:txBody>
      </p:sp>
      <p:sp>
        <p:nvSpPr>
          <p:cNvPr id="5" name="Tijdelijke aanduiding voor voettekst 4">
            <a:extLst>
              <a:ext uri="{FF2B5EF4-FFF2-40B4-BE49-F238E27FC236}">
                <a16:creationId xmlns:a16="http://schemas.microsoft.com/office/drawing/2014/main" id="{A222B430-A66C-E743-9433-F395F729B5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A3276F-662B-7744-9E76-EC54D38C3A78}"/>
              </a:ext>
            </a:extLst>
          </p:cNvPr>
          <p:cNvSpPr>
            <a:spLocks noGrp="1"/>
          </p:cNvSpPr>
          <p:nvPr>
            <p:ph type="sldNum" sz="quarter" idx="12"/>
          </p:nvPr>
        </p:nvSpPr>
        <p:spPr/>
        <p:txBody>
          <a:bodyPr/>
          <a:lstStyle/>
          <a:p>
            <a:fld id="{12965E95-2874-8747-BD23-10B958029834}" type="slidenum">
              <a:rPr lang="nl-NL" smtClean="0"/>
              <a:t>‹nr.›</a:t>
            </a:fld>
            <a:endParaRPr lang="nl-NL"/>
          </a:p>
        </p:txBody>
      </p:sp>
    </p:spTree>
    <p:extLst>
      <p:ext uri="{BB962C8B-B14F-4D97-AF65-F5344CB8AC3E}">
        <p14:creationId xmlns:p14="http://schemas.microsoft.com/office/powerpoint/2010/main" val="122627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94814D-E4A5-9144-B8F5-333EF6B9664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9C4D9C2-5A72-4B48-96EA-4BF36EF3D48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1AC58E-7FBE-6041-9CE0-37CEC8A15123}"/>
              </a:ext>
            </a:extLst>
          </p:cNvPr>
          <p:cNvSpPr>
            <a:spLocks noGrp="1"/>
          </p:cNvSpPr>
          <p:nvPr>
            <p:ph type="dt" sz="half" idx="10"/>
          </p:nvPr>
        </p:nvSpPr>
        <p:spPr/>
        <p:txBody>
          <a:bodyPr/>
          <a:lstStyle/>
          <a:p>
            <a:fld id="{504A0F05-9A76-0341-ABA6-ED2B4359F3E6}" type="datetimeFigureOut">
              <a:rPr lang="nl-NL" smtClean="0"/>
              <a:t>12-01-21</a:t>
            </a:fld>
            <a:endParaRPr lang="nl-NL"/>
          </a:p>
        </p:txBody>
      </p:sp>
      <p:sp>
        <p:nvSpPr>
          <p:cNvPr id="5" name="Tijdelijke aanduiding voor voettekst 4">
            <a:extLst>
              <a:ext uri="{FF2B5EF4-FFF2-40B4-BE49-F238E27FC236}">
                <a16:creationId xmlns:a16="http://schemas.microsoft.com/office/drawing/2014/main" id="{1F04E7BD-48F2-CC4E-867D-C5B277F966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7012F1-B1DC-7847-ABBA-D6E94C834B8B}"/>
              </a:ext>
            </a:extLst>
          </p:cNvPr>
          <p:cNvSpPr>
            <a:spLocks noGrp="1"/>
          </p:cNvSpPr>
          <p:nvPr>
            <p:ph type="sldNum" sz="quarter" idx="12"/>
          </p:nvPr>
        </p:nvSpPr>
        <p:spPr/>
        <p:txBody>
          <a:bodyPr/>
          <a:lstStyle/>
          <a:p>
            <a:fld id="{12965E95-2874-8747-BD23-10B958029834}" type="slidenum">
              <a:rPr lang="nl-NL" smtClean="0"/>
              <a:t>‹nr.›</a:t>
            </a:fld>
            <a:endParaRPr lang="nl-NL"/>
          </a:p>
        </p:txBody>
      </p:sp>
    </p:spTree>
    <p:extLst>
      <p:ext uri="{BB962C8B-B14F-4D97-AF65-F5344CB8AC3E}">
        <p14:creationId xmlns:p14="http://schemas.microsoft.com/office/powerpoint/2010/main" val="324359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7566782-3DA7-A24C-B201-2C7DBC189C5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87D4E82-A93B-D941-A363-FFA7B542032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B36F44-E633-3643-B76E-7A89C0AA75EB}"/>
              </a:ext>
            </a:extLst>
          </p:cNvPr>
          <p:cNvSpPr>
            <a:spLocks noGrp="1"/>
          </p:cNvSpPr>
          <p:nvPr>
            <p:ph type="dt" sz="half" idx="10"/>
          </p:nvPr>
        </p:nvSpPr>
        <p:spPr/>
        <p:txBody>
          <a:bodyPr/>
          <a:lstStyle/>
          <a:p>
            <a:fld id="{504A0F05-9A76-0341-ABA6-ED2B4359F3E6}" type="datetimeFigureOut">
              <a:rPr lang="nl-NL" smtClean="0"/>
              <a:t>12-01-21</a:t>
            </a:fld>
            <a:endParaRPr lang="nl-NL"/>
          </a:p>
        </p:txBody>
      </p:sp>
      <p:sp>
        <p:nvSpPr>
          <p:cNvPr id="5" name="Tijdelijke aanduiding voor voettekst 4">
            <a:extLst>
              <a:ext uri="{FF2B5EF4-FFF2-40B4-BE49-F238E27FC236}">
                <a16:creationId xmlns:a16="http://schemas.microsoft.com/office/drawing/2014/main" id="{020D475E-484A-FA4E-A086-3656305D19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1BC361-9BC6-954C-9693-8056C86D6FD3}"/>
              </a:ext>
            </a:extLst>
          </p:cNvPr>
          <p:cNvSpPr>
            <a:spLocks noGrp="1"/>
          </p:cNvSpPr>
          <p:nvPr>
            <p:ph type="sldNum" sz="quarter" idx="12"/>
          </p:nvPr>
        </p:nvSpPr>
        <p:spPr/>
        <p:txBody>
          <a:bodyPr/>
          <a:lstStyle/>
          <a:p>
            <a:fld id="{12965E95-2874-8747-BD23-10B958029834}" type="slidenum">
              <a:rPr lang="nl-NL" smtClean="0"/>
              <a:t>‹nr.›</a:t>
            </a:fld>
            <a:endParaRPr lang="nl-NL"/>
          </a:p>
        </p:txBody>
      </p:sp>
    </p:spTree>
    <p:extLst>
      <p:ext uri="{BB962C8B-B14F-4D97-AF65-F5344CB8AC3E}">
        <p14:creationId xmlns:p14="http://schemas.microsoft.com/office/powerpoint/2010/main" val="16661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1C3F3-2629-104E-AE07-3DBA93E70DC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72F8023-95D4-E34B-B18C-3304E0F7135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76981E-3437-A540-BCDF-3D8C3703A6F9}"/>
              </a:ext>
            </a:extLst>
          </p:cNvPr>
          <p:cNvSpPr>
            <a:spLocks noGrp="1"/>
          </p:cNvSpPr>
          <p:nvPr>
            <p:ph type="dt" sz="half" idx="10"/>
          </p:nvPr>
        </p:nvSpPr>
        <p:spPr/>
        <p:txBody>
          <a:bodyPr/>
          <a:lstStyle/>
          <a:p>
            <a:fld id="{504A0F05-9A76-0341-ABA6-ED2B4359F3E6}" type="datetimeFigureOut">
              <a:rPr lang="nl-NL" smtClean="0"/>
              <a:t>12-01-21</a:t>
            </a:fld>
            <a:endParaRPr lang="nl-NL"/>
          </a:p>
        </p:txBody>
      </p:sp>
      <p:sp>
        <p:nvSpPr>
          <p:cNvPr id="5" name="Tijdelijke aanduiding voor voettekst 4">
            <a:extLst>
              <a:ext uri="{FF2B5EF4-FFF2-40B4-BE49-F238E27FC236}">
                <a16:creationId xmlns:a16="http://schemas.microsoft.com/office/drawing/2014/main" id="{8932423D-FE9D-3F44-AFCF-5C8276B481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DD412C-17C3-A240-A2B1-E5D6C1878BE7}"/>
              </a:ext>
            </a:extLst>
          </p:cNvPr>
          <p:cNvSpPr>
            <a:spLocks noGrp="1"/>
          </p:cNvSpPr>
          <p:nvPr>
            <p:ph type="sldNum" sz="quarter" idx="12"/>
          </p:nvPr>
        </p:nvSpPr>
        <p:spPr/>
        <p:txBody>
          <a:bodyPr/>
          <a:lstStyle/>
          <a:p>
            <a:fld id="{12965E95-2874-8747-BD23-10B958029834}" type="slidenum">
              <a:rPr lang="nl-NL" smtClean="0"/>
              <a:t>‹nr.›</a:t>
            </a:fld>
            <a:endParaRPr lang="nl-NL"/>
          </a:p>
        </p:txBody>
      </p:sp>
    </p:spTree>
    <p:extLst>
      <p:ext uri="{BB962C8B-B14F-4D97-AF65-F5344CB8AC3E}">
        <p14:creationId xmlns:p14="http://schemas.microsoft.com/office/powerpoint/2010/main" val="108132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FEDBC-EA69-A74B-9F78-B6887022FF4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F9EFA1C-893B-1940-9E0C-458371FFC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AD8E26F-2D00-4045-B59C-C388618A54BB}"/>
              </a:ext>
            </a:extLst>
          </p:cNvPr>
          <p:cNvSpPr>
            <a:spLocks noGrp="1"/>
          </p:cNvSpPr>
          <p:nvPr>
            <p:ph type="dt" sz="half" idx="10"/>
          </p:nvPr>
        </p:nvSpPr>
        <p:spPr/>
        <p:txBody>
          <a:bodyPr/>
          <a:lstStyle/>
          <a:p>
            <a:fld id="{504A0F05-9A76-0341-ABA6-ED2B4359F3E6}" type="datetimeFigureOut">
              <a:rPr lang="nl-NL" smtClean="0"/>
              <a:t>12-01-21</a:t>
            </a:fld>
            <a:endParaRPr lang="nl-NL"/>
          </a:p>
        </p:txBody>
      </p:sp>
      <p:sp>
        <p:nvSpPr>
          <p:cNvPr id="5" name="Tijdelijke aanduiding voor voettekst 4">
            <a:extLst>
              <a:ext uri="{FF2B5EF4-FFF2-40B4-BE49-F238E27FC236}">
                <a16:creationId xmlns:a16="http://schemas.microsoft.com/office/drawing/2014/main" id="{F4251548-C69F-8D40-BCF7-31F0FCF251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4E8627-D3B5-374A-AED2-DF8229EA90FE}"/>
              </a:ext>
            </a:extLst>
          </p:cNvPr>
          <p:cNvSpPr>
            <a:spLocks noGrp="1"/>
          </p:cNvSpPr>
          <p:nvPr>
            <p:ph type="sldNum" sz="quarter" idx="12"/>
          </p:nvPr>
        </p:nvSpPr>
        <p:spPr/>
        <p:txBody>
          <a:bodyPr/>
          <a:lstStyle/>
          <a:p>
            <a:fld id="{12965E95-2874-8747-BD23-10B958029834}" type="slidenum">
              <a:rPr lang="nl-NL" smtClean="0"/>
              <a:t>‹nr.›</a:t>
            </a:fld>
            <a:endParaRPr lang="nl-NL"/>
          </a:p>
        </p:txBody>
      </p:sp>
    </p:spTree>
    <p:extLst>
      <p:ext uri="{BB962C8B-B14F-4D97-AF65-F5344CB8AC3E}">
        <p14:creationId xmlns:p14="http://schemas.microsoft.com/office/powerpoint/2010/main" val="22851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B18AB-9F89-2D4A-96E2-11C17E28B30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110F05E-685A-834E-83B9-5EFA16EA7B0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249066E-AD9B-694B-A4B2-CE0947011CA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90B1C6F-2DCA-0949-B365-69F4A5602575}"/>
              </a:ext>
            </a:extLst>
          </p:cNvPr>
          <p:cNvSpPr>
            <a:spLocks noGrp="1"/>
          </p:cNvSpPr>
          <p:nvPr>
            <p:ph type="dt" sz="half" idx="10"/>
          </p:nvPr>
        </p:nvSpPr>
        <p:spPr/>
        <p:txBody>
          <a:bodyPr/>
          <a:lstStyle/>
          <a:p>
            <a:fld id="{504A0F05-9A76-0341-ABA6-ED2B4359F3E6}" type="datetimeFigureOut">
              <a:rPr lang="nl-NL" smtClean="0"/>
              <a:t>12-01-21</a:t>
            </a:fld>
            <a:endParaRPr lang="nl-NL"/>
          </a:p>
        </p:txBody>
      </p:sp>
      <p:sp>
        <p:nvSpPr>
          <p:cNvPr id="6" name="Tijdelijke aanduiding voor voettekst 5">
            <a:extLst>
              <a:ext uri="{FF2B5EF4-FFF2-40B4-BE49-F238E27FC236}">
                <a16:creationId xmlns:a16="http://schemas.microsoft.com/office/drawing/2014/main" id="{ED8C408F-B0CD-4C45-9BB9-BDD50942278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5521A52-04A7-A74E-8273-62F790335A89}"/>
              </a:ext>
            </a:extLst>
          </p:cNvPr>
          <p:cNvSpPr>
            <a:spLocks noGrp="1"/>
          </p:cNvSpPr>
          <p:nvPr>
            <p:ph type="sldNum" sz="quarter" idx="12"/>
          </p:nvPr>
        </p:nvSpPr>
        <p:spPr/>
        <p:txBody>
          <a:bodyPr/>
          <a:lstStyle/>
          <a:p>
            <a:fld id="{12965E95-2874-8747-BD23-10B958029834}" type="slidenum">
              <a:rPr lang="nl-NL" smtClean="0"/>
              <a:t>‹nr.›</a:t>
            </a:fld>
            <a:endParaRPr lang="nl-NL"/>
          </a:p>
        </p:txBody>
      </p:sp>
    </p:spTree>
    <p:extLst>
      <p:ext uri="{BB962C8B-B14F-4D97-AF65-F5344CB8AC3E}">
        <p14:creationId xmlns:p14="http://schemas.microsoft.com/office/powerpoint/2010/main" val="175787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F81198-5614-2247-826D-07FC04D2198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0B49A60-C4D7-2340-A637-237A6C999F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54ECF81-EB9C-F140-8361-6FB2D45CFB0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B01D3A6-25AE-E141-9A5C-D6612FBE3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93D73AC-CA47-6441-80E2-6DB567A92D2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1E6979E-F47B-484C-A32B-2CE3812E2CB3}"/>
              </a:ext>
            </a:extLst>
          </p:cNvPr>
          <p:cNvSpPr>
            <a:spLocks noGrp="1"/>
          </p:cNvSpPr>
          <p:nvPr>
            <p:ph type="dt" sz="half" idx="10"/>
          </p:nvPr>
        </p:nvSpPr>
        <p:spPr/>
        <p:txBody>
          <a:bodyPr/>
          <a:lstStyle/>
          <a:p>
            <a:fld id="{504A0F05-9A76-0341-ABA6-ED2B4359F3E6}" type="datetimeFigureOut">
              <a:rPr lang="nl-NL" smtClean="0"/>
              <a:t>12-01-21</a:t>
            </a:fld>
            <a:endParaRPr lang="nl-NL"/>
          </a:p>
        </p:txBody>
      </p:sp>
      <p:sp>
        <p:nvSpPr>
          <p:cNvPr id="8" name="Tijdelijke aanduiding voor voettekst 7">
            <a:extLst>
              <a:ext uri="{FF2B5EF4-FFF2-40B4-BE49-F238E27FC236}">
                <a16:creationId xmlns:a16="http://schemas.microsoft.com/office/drawing/2014/main" id="{6E0A51BC-D3E8-874F-939B-C7A33F1BDE1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F7609C0-1A26-7040-B814-8DEB3B934E48}"/>
              </a:ext>
            </a:extLst>
          </p:cNvPr>
          <p:cNvSpPr>
            <a:spLocks noGrp="1"/>
          </p:cNvSpPr>
          <p:nvPr>
            <p:ph type="sldNum" sz="quarter" idx="12"/>
          </p:nvPr>
        </p:nvSpPr>
        <p:spPr/>
        <p:txBody>
          <a:bodyPr/>
          <a:lstStyle/>
          <a:p>
            <a:fld id="{12965E95-2874-8747-BD23-10B958029834}" type="slidenum">
              <a:rPr lang="nl-NL" smtClean="0"/>
              <a:t>‹nr.›</a:t>
            </a:fld>
            <a:endParaRPr lang="nl-NL"/>
          </a:p>
        </p:txBody>
      </p:sp>
    </p:spTree>
    <p:extLst>
      <p:ext uri="{BB962C8B-B14F-4D97-AF65-F5344CB8AC3E}">
        <p14:creationId xmlns:p14="http://schemas.microsoft.com/office/powerpoint/2010/main" val="212005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C80C88-4EA8-3642-B71C-9B2AE1F4719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E7E1BBD-B8D2-B84A-9966-C39C78E7565D}"/>
              </a:ext>
            </a:extLst>
          </p:cNvPr>
          <p:cNvSpPr>
            <a:spLocks noGrp="1"/>
          </p:cNvSpPr>
          <p:nvPr>
            <p:ph type="dt" sz="half" idx="10"/>
          </p:nvPr>
        </p:nvSpPr>
        <p:spPr/>
        <p:txBody>
          <a:bodyPr/>
          <a:lstStyle/>
          <a:p>
            <a:fld id="{504A0F05-9A76-0341-ABA6-ED2B4359F3E6}" type="datetimeFigureOut">
              <a:rPr lang="nl-NL" smtClean="0"/>
              <a:t>12-01-21</a:t>
            </a:fld>
            <a:endParaRPr lang="nl-NL"/>
          </a:p>
        </p:txBody>
      </p:sp>
      <p:sp>
        <p:nvSpPr>
          <p:cNvPr id="4" name="Tijdelijke aanduiding voor voettekst 3">
            <a:extLst>
              <a:ext uri="{FF2B5EF4-FFF2-40B4-BE49-F238E27FC236}">
                <a16:creationId xmlns:a16="http://schemas.microsoft.com/office/drawing/2014/main" id="{24ACDE2D-4DC8-1547-B457-BB16C60A493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13104AD-6544-C543-945E-8A39139DC2ED}"/>
              </a:ext>
            </a:extLst>
          </p:cNvPr>
          <p:cNvSpPr>
            <a:spLocks noGrp="1"/>
          </p:cNvSpPr>
          <p:nvPr>
            <p:ph type="sldNum" sz="quarter" idx="12"/>
          </p:nvPr>
        </p:nvSpPr>
        <p:spPr/>
        <p:txBody>
          <a:bodyPr/>
          <a:lstStyle/>
          <a:p>
            <a:fld id="{12965E95-2874-8747-BD23-10B958029834}" type="slidenum">
              <a:rPr lang="nl-NL" smtClean="0"/>
              <a:t>‹nr.›</a:t>
            </a:fld>
            <a:endParaRPr lang="nl-NL"/>
          </a:p>
        </p:txBody>
      </p:sp>
    </p:spTree>
    <p:extLst>
      <p:ext uri="{BB962C8B-B14F-4D97-AF65-F5344CB8AC3E}">
        <p14:creationId xmlns:p14="http://schemas.microsoft.com/office/powerpoint/2010/main" val="197322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D172B08-969F-2E49-B53F-8D05D161A051}"/>
              </a:ext>
            </a:extLst>
          </p:cNvPr>
          <p:cNvSpPr>
            <a:spLocks noGrp="1"/>
          </p:cNvSpPr>
          <p:nvPr>
            <p:ph type="dt" sz="half" idx="10"/>
          </p:nvPr>
        </p:nvSpPr>
        <p:spPr/>
        <p:txBody>
          <a:bodyPr/>
          <a:lstStyle/>
          <a:p>
            <a:fld id="{504A0F05-9A76-0341-ABA6-ED2B4359F3E6}" type="datetimeFigureOut">
              <a:rPr lang="nl-NL" smtClean="0"/>
              <a:t>12-01-21</a:t>
            </a:fld>
            <a:endParaRPr lang="nl-NL"/>
          </a:p>
        </p:txBody>
      </p:sp>
      <p:sp>
        <p:nvSpPr>
          <p:cNvPr id="3" name="Tijdelijke aanduiding voor voettekst 2">
            <a:extLst>
              <a:ext uri="{FF2B5EF4-FFF2-40B4-BE49-F238E27FC236}">
                <a16:creationId xmlns:a16="http://schemas.microsoft.com/office/drawing/2014/main" id="{7C85C14C-FF96-7540-AE18-E7BD349F29F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07F8765-C5C3-7542-8E9E-9FD07DF5B678}"/>
              </a:ext>
            </a:extLst>
          </p:cNvPr>
          <p:cNvSpPr>
            <a:spLocks noGrp="1"/>
          </p:cNvSpPr>
          <p:nvPr>
            <p:ph type="sldNum" sz="quarter" idx="12"/>
          </p:nvPr>
        </p:nvSpPr>
        <p:spPr/>
        <p:txBody>
          <a:bodyPr/>
          <a:lstStyle/>
          <a:p>
            <a:fld id="{12965E95-2874-8747-BD23-10B958029834}" type="slidenum">
              <a:rPr lang="nl-NL" smtClean="0"/>
              <a:t>‹nr.›</a:t>
            </a:fld>
            <a:endParaRPr lang="nl-NL"/>
          </a:p>
        </p:txBody>
      </p:sp>
    </p:spTree>
    <p:extLst>
      <p:ext uri="{BB962C8B-B14F-4D97-AF65-F5344CB8AC3E}">
        <p14:creationId xmlns:p14="http://schemas.microsoft.com/office/powerpoint/2010/main" val="65577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6F128-F635-4844-9473-ED4E09E168C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37BA73B-33E4-3A46-9D08-5CF3ED7276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BE27627-15EF-C943-A590-000E1691F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25FA891-4306-3C48-BF1B-0ECD02562D4C}"/>
              </a:ext>
            </a:extLst>
          </p:cNvPr>
          <p:cNvSpPr>
            <a:spLocks noGrp="1"/>
          </p:cNvSpPr>
          <p:nvPr>
            <p:ph type="dt" sz="half" idx="10"/>
          </p:nvPr>
        </p:nvSpPr>
        <p:spPr/>
        <p:txBody>
          <a:bodyPr/>
          <a:lstStyle/>
          <a:p>
            <a:fld id="{504A0F05-9A76-0341-ABA6-ED2B4359F3E6}" type="datetimeFigureOut">
              <a:rPr lang="nl-NL" smtClean="0"/>
              <a:t>12-01-21</a:t>
            </a:fld>
            <a:endParaRPr lang="nl-NL"/>
          </a:p>
        </p:txBody>
      </p:sp>
      <p:sp>
        <p:nvSpPr>
          <p:cNvPr id="6" name="Tijdelijke aanduiding voor voettekst 5">
            <a:extLst>
              <a:ext uri="{FF2B5EF4-FFF2-40B4-BE49-F238E27FC236}">
                <a16:creationId xmlns:a16="http://schemas.microsoft.com/office/drawing/2014/main" id="{89FCB666-F54E-7C43-8866-21873767DD2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0F2F66-3002-B34B-9AE8-4C5CFDA4AEF0}"/>
              </a:ext>
            </a:extLst>
          </p:cNvPr>
          <p:cNvSpPr>
            <a:spLocks noGrp="1"/>
          </p:cNvSpPr>
          <p:nvPr>
            <p:ph type="sldNum" sz="quarter" idx="12"/>
          </p:nvPr>
        </p:nvSpPr>
        <p:spPr/>
        <p:txBody>
          <a:bodyPr/>
          <a:lstStyle/>
          <a:p>
            <a:fld id="{12965E95-2874-8747-BD23-10B958029834}" type="slidenum">
              <a:rPr lang="nl-NL" smtClean="0"/>
              <a:t>‹nr.›</a:t>
            </a:fld>
            <a:endParaRPr lang="nl-NL"/>
          </a:p>
        </p:txBody>
      </p:sp>
    </p:spTree>
    <p:extLst>
      <p:ext uri="{BB962C8B-B14F-4D97-AF65-F5344CB8AC3E}">
        <p14:creationId xmlns:p14="http://schemas.microsoft.com/office/powerpoint/2010/main" val="257923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52CB0D-07FE-FA48-99DF-1A680AB01AA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D35D754-F04C-AC4B-AC45-FB5B87D912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C8E499B-1BB6-9844-80F6-834BFC2765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B4AD9DF-7DC4-1B46-9557-FC13183F83B1}"/>
              </a:ext>
            </a:extLst>
          </p:cNvPr>
          <p:cNvSpPr>
            <a:spLocks noGrp="1"/>
          </p:cNvSpPr>
          <p:nvPr>
            <p:ph type="dt" sz="half" idx="10"/>
          </p:nvPr>
        </p:nvSpPr>
        <p:spPr/>
        <p:txBody>
          <a:bodyPr/>
          <a:lstStyle/>
          <a:p>
            <a:fld id="{504A0F05-9A76-0341-ABA6-ED2B4359F3E6}" type="datetimeFigureOut">
              <a:rPr lang="nl-NL" smtClean="0"/>
              <a:t>12-01-21</a:t>
            </a:fld>
            <a:endParaRPr lang="nl-NL"/>
          </a:p>
        </p:txBody>
      </p:sp>
      <p:sp>
        <p:nvSpPr>
          <p:cNvPr id="6" name="Tijdelijke aanduiding voor voettekst 5">
            <a:extLst>
              <a:ext uri="{FF2B5EF4-FFF2-40B4-BE49-F238E27FC236}">
                <a16:creationId xmlns:a16="http://schemas.microsoft.com/office/drawing/2014/main" id="{8DEB3A9B-FFB7-6E4B-B8D6-3253C7E3F01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C3A6D81-3ADD-F040-BE04-23868B906762}"/>
              </a:ext>
            </a:extLst>
          </p:cNvPr>
          <p:cNvSpPr>
            <a:spLocks noGrp="1"/>
          </p:cNvSpPr>
          <p:nvPr>
            <p:ph type="sldNum" sz="quarter" idx="12"/>
          </p:nvPr>
        </p:nvSpPr>
        <p:spPr/>
        <p:txBody>
          <a:bodyPr/>
          <a:lstStyle/>
          <a:p>
            <a:fld id="{12965E95-2874-8747-BD23-10B958029834}" type="slidenum">
              <a:rPr lang="nl-NL" smtClean="0"/>
              <a:t>‹nr.›</a:t>
            </a:fld>
            <a:endParaRPr lang="nl-NL"/>
          </a:p>
        </p:txBody>
      </p:sp>
    </p:spTree>
    <p:extLst>
      <p:ext uri="{BB962C8B-B14F-4D97-AF65-F5344CB8AC3E}">
        <p14:creationId xmlns:p14="http://schemas.microsoft.com/office/powerpoint/2010/main" val="99947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9199E6C-4ED0-564E-8EAB-05078ED8FF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AD34C50-CB2D-6B45-BB30-FA1D3D3C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B89192-2381-C341-8C72-24B61723D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A0F05-9A76-0341-ABA6-ED2B4359F3E6}" type="datetimeFigureOut">
              <a:rPr lang="nl-NL" smtClean="0"/>
              <a:t>12-01-21</a:t>
            </a:fld>
            <a:endParaRPr lang="nl-NL"/>
          </a:p>
        </p:txBody>
      </p:sp>
      <p:sp>
        <p:nvSpPr>
          <p:cNvPr id="5" name="Tijdelijke aanduiding voor voettekst 4">
            <a:extLst>
              <a:ext uri="{FF2B5EF4-FFF2-40B4-BE49-F238E27FC236}">
                <a16:creationId xmlns:a16="http://schemas.microsoft.com/office/drawing/2014/main" id="{676DC743-C8B9-8844-96A5-38D522154F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4985341-7048-9149-8A59-25E35F972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65E95-2874-8747-BD23-10B958029834}" type="slidenum">
              <a:rPr lang="nl-NL" smtClean="0"/>
              <a:t>‹nr.›</a:t>
            </a:fld>
            <a:endParaRPr lang="nl-NL"/>
          </a:p>
        </p:txBody>
      </p:sp>
    </p:spTree>
    <p:extLst>
      <p:ext uri="{BB962C8B-B14F-4D97-AF65-F5344CB8AC3E}">
        <p14:creationId xmlns:p14="http://schemas.microsoft.com/office/powerpoint/2010/main" val="2119984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ananet.nl/sanacoach-copd" TargetMode="External"/><Relationship Id="rId7" Type="http://schemas.openxmlformats.org/officeDocument/2006/relationships/image" Target="../media/image4.jpeg"/><Relationship Id="rId2" Type="http://schemas.openxmlformats.org/officeDocument/2006/relationships/hyperlink" Target="https://www.luchtbrug.nl/" TargetMode="External"/><Relationship Id="rId1" Type="http://schemas.openxmlformats.org/officeDocument/2006/relationships/slideLayout" Target="../slideLayouts/slideLayout2.xml"/><Relationship Id="rId6" Type="http://schemas.openxmlformats.org/officeDocument/2006/relationships/hyperlink" Target="https://youtu.be/ORubrKChQdg" TargetMode="External"/><Relationship Id="rId5" Type="http://schemas.openxmlformats.org/officeDocument/2006/relationships/image" Target="../media/image3.jpeg"/><Relationship Id="rId4" Type="http://schemas.openxmlformats.org/officeDocument/2006/relationships/hyperlink" Target="https://youtu.be/BkZEFrpfQk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ahag.nl/kennisbank/copd/behandelfase-izp/management-longaanvallen/redu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deluchtwegterug.pohkennisbank.n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nhalatorgebruik.nl/contents/uploads/inhlatie-instructie-covid19.mp4" TargetMode="External"/><Relationship Id="rId2" Type="http://schemas.openxmlformats.org/officeDocument/2006/relationships/hyperlink" Target="https://inhalatorgebruik.nl/nl/placebo"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inhalatorgebruik.n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cthealth.nl/" TargetMode="External"/><Relationship Id="rId2" Type="http://schemas.openxmlformats.org/officeDocument/2006/relationships/hyperlink" Target="https://www.chiesipro.nl/nieuws/zorgtalks-copd-zorg-na-corona"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hyperlink" Target="https://nell.eu/upload/images/news/copd-patient-kan-nog-niet-vertrouwen-op-ehealth.pdf" TargetMode="External"/><Relationship Id="rId12" Type="http://schemas.openxmlformats.org/officeDocument/2006/relationships/image" Target="../media/image15.png"/><Relationship Id="rId2" Type="http://schemas.openxmlformats.org/officeDocument/2006/relationships/hyperlink" Target="https://www.longfonds.nl/webinar-mariette-scholma"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4.png"/><Relationship Id="rId5" Type="http://schemas.openxmlformats.org/officeDocument/2006/relationships/image" Target="../media/image10.jpeg"/><Relationship Id="rId10" Type="http://schemas.openxmlformats.org/officeDocument/2006/relationships/hyperlink" Target="https://www.longaanval.nl/" TargetMode="External"/><Relationship Id="rId4" Type="http://schemas.openxmlformats.org/officeDocument/2006/relationships/hyperlink" Target="http://www.longalliantie.nl/files/6515/9368/1489/handreiking_digitale_toepassingen_COPD.pdf" TargetMode="External"/><Relationship Id="rId9"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raaijmakers@longalliantie.nl" TargetMode="External"/><Relationship Id="rId2" Type="http://schemas.openxmlformats.org/officeDocument/2006/relationships/hyperlink" Target="mailto:rolink@longalliantie.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ongalliantie.nl/files/2515/9359/4621/Handreiking_voor_de_zorg.pdf" TargetMode="External"/><Relationship Id="rId2" Type="http://schemas.openxmlformats.org/officeDocument/2006/relationships/hyperlink" Target="http://www.coronalongplein.nl/" TargetMode="External"/><Relationship Id="rId1" Type="http://schemas.openxmlformats.org/officeDocument/2006/relationships/slideLayout" Target="../slideLayouts/slideLayout2.xml"/><Relationship Id="rId5" Type="http://schemas.openxmlformats.org/officeDocument/2006/relationships/hyperlink" Target="http://longalliantie.nl/covid-19-herstelzorg/" TargetMode="External"/><Relationship Id="rId4" Type="http://schemas.openxmlformats.org/officeDocument/2006/relationships/hyperlink" Target="http://longalliantie.nl/files/2916/0526/0472/Definitief_Rapport_Quickscan_LAN_oktober_2020.pdf" TargetMode="Externa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ongfonds.nl/bewegen-in-tijden-van-corona" TargetMode="External"/><Relationship Id="rId2" Type="http://schemas.openxmlformats.org/officeDocument/2006/relationships/hyperlink" Target="https://cdn.longfonds.nl/imce/Acties/Beweegkaart.pdf"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move2improve-longen.n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huisarts.nl/" TargetMode="External"/><Relationship Id="rId2" Type="http://schemas.openxmlformats.org/officeDocument/2006/relationships/hyperlink" Target="https://inhalatorgebruik.nl/" TargetMode="External"/><Relationship Id="rId1" Type="http://schemas.openxmlformats.org/officeDocument/2006/relationships/slideLayout" Target="../slideLayouts/slideLayout2.xml"/><Relationship Id="rId4" Type="http://schemas.openxmlformats.org/officeDocument/2006/relationships/hyperlink" Target="http://www.coronalongplein.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9F56BA-7544-A343-8AB1-5F6D58D7B361}"/>
              </a:ext>
            </a:extLst>
          </p:cNvPr>
          <p:cNvSpPr>
            <a:spLocks noGrp="1"/>
          </p:cNvSpPr>
          <p:nvPr>
            <p:ph type="ctrTitle"/>
          </p:nvPr>
        </p:nvSpPr>
        <p:spPr/>
        <p:txBody>
          <a:bodyPr>
            <a:normAutofit/>
          </a:bodyPr>
          <a:lstStyle/>
          <a:p>
            <a:r>
              <a:rPr lang="nl-NL" sz="4800" dirty="0"/>
              <a:t>Creatieve oplossingen longzorg </a:t>
            </a:r>
            <a:br>
              <a:rPr lang="nl-NL" sz="4800" dirty="0"/>
            </a:br>
            <a:r>
              <a:rPr lang="nl-NL" sz="4800" dirty="0"/>
              <a:t>in coronatijd</a:t>
            </a:r>
          </a:p>
        </p:txBody>
      </p:sp>
      <p:sp>
        <p:nvSpPr>
          <p:cNvPr id="3" name="Ondertitel 2">
            <a:extLst>
              <a:ext uri="{FF2B5EF4-FFF2-40B4-BE49-F238E27FC236}">
                <a16:creationId xmlns:a16="http://schemas.microsoft.com/office/drawing/2014/main" id="{BA5908F0-238E-A144-A24E-CC51F485C1E0}"/>
              </a:ext>
            </a:extLst>
          </p:cNvPr>
          <p:cNvSpPr>
            <a:spLocks noGrp="1"/>
          </p:cNvSpPr>
          <p:nvPr>
            <p:ph type="subTitle" idx="1"/>
          </p:nvPr>
        </p:nvSpPr>
        <p:spPr/>
        <p:txBody>
          <a:bodyPr>
            <a:normAutofit fontScale="92500" lnSpcReduction="20000"/>
          </a:bodyPr>
          <a:lstStyle/>
          <a:p>
            <a:r>
              <a:rPr lang="nl-NL" dirty="0"/>
              <a:t>Uitkomsten van brainstormsessies met leden en netwerkcontacten</a:t>
            </a:r>
            <a:br>
              <a:rPr lang="nl-NL" dirty="0"/>
            </a:br>
            <a:br>
              <a:rPr lang="nl-NL" dirty="0"/>
            </a:br>
            <a:br>
              <a:rPr lang="nl-NL" dirty="0"/>
            </a:br>
            <a:br>
              <a:rPr lang="nl-NL" dirty="0"/>
            </a:br>
            <a:br>
              <a:rPr lang="nl-NL" dirty="0"/>
            </a:br>
            <a:r>
              <a:rPr lang="nl-NL" i="1" dirty="0"/>
              <a:t>Long Alliantie Nederland, december 2020</a:t>
            </a:r>
          </a:p>
        </p:txBody>
      </p:sp>
      <p:pic>
        <p:nvPicPr>
          <p:cNvPr id="1026" name="Picture 2" descr="Long Alliantie Nederland :: Publicaties">
            <a:extLst>
              <a:ext uri="{FF2B5EF4-FFF2-40B4-BE49-F238E27FC236}">
                <a16:creationId xmlns:a16="http://schemas.microsoft.com/office/drawing/2014/main" id="{4CAE16ED-0ECE-4446-9765-33764640B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43" y="315913"/>
            <a:ext cx="2382103" cy="99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20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42158-9F49-DE47-A754-516BEDAB5CA2}"/>
              </a:ext>
            </a:extLst>
          </p:cNvPr>
          <p:cNvSpPr>
            <a:spLocks noGrp="1"/>
          </p:cNvSpPr>
          <p:nvPr>
            <p:ph type="title"/>
          </p:nvPr>
        </p:nvSpPr>
        <p:spPr/>
        <p:txBody>
          <a:bodyPr>
            <a:normAutofit/>
          </a:bodyPr>
          <a:lstStyle/>
          <a:p>
            <a:r>
              <a:rPr lang="nl-NL" sz="3600" dirty="0"/>
              <a:t>4. Goede voorbeelden om mogelijk op te schalen</a:t>
            </a:r>
          </a:p>
        </p:txBody>
      </p:sp>
      <p:sp>
        <p:nvSpPr>
          <p:cNvPr id="3" name="Tijdelijke aanduiding voor inhoud 2">
            <a:extLst>
              <a:ext uri="{FF2B5EF4-FFF2-40B4-BE49-F238E27FC236}">
                <a16:creationId xmlns:a16="http://schemas.microsoft.com/office/drawing/2014/main" id="{714DB36D-903F-BD46-B34A-7D64AF3EA457}"/>
              </a:ext>
            </a:extLst>
          </p:cNvPr>
          <p:cNvSpPr>
            <a:spLocks noGrp="1"/>
          </p:cNvSpPr>
          <p:nvPr>
            <p:ph idx="1"/>
          </p:nvPr>
        </p:nvSpPr>
        <p:spPr>
          <a:xfrm>
            <a:off x="838200" y="1825625"/>
            <a:ext cx="7580484" cy="4351338"/>
          </a:xfrm>
        </p:spPr>
        <p:txBody>
          <a:bodyPr>
            <a:noAutofit/>
          </a:bodyPr>
          <a:lstStyle/>
          <a:p>
            <a:r>
              <a:rPr lang="nl-NL" sz="2000" dirty="0">
                <a:hlinkClick r:id="rId2"/>
              </a:rPr>
              <a:t>luchtbrug.nl</a:t>
            </a:r>
            <a:r>
              <a:rPr lang="nl-NL" sz="2000" dirty="0"/>
              <a:t> – online astmazorg kinderen en jongeren:</a:t>
            </a:r>
          </a:p>
          <a:p>
            <a:pPr lvl="1"/>
            <a:r>
              <a:rPr lang="nl-NL" sz="1800" dirty="0"/>
              <a:t>Opschalen naar meer patiëntgroepen </a:t>
            </a:r>
          </a:p>
          <a:p>
            <a:pPr lvl="1"/>
            <a:r>
              <a:rPr lang="nl-NL" sz="1800" dirty="0"/>
              <a:t>Bv naar kinderen met astma die begeleiding krijgen vanuit huisartspraktijken/1</a:t>
            </a:r>
            <a:r>
              <a:rPr lang="nl-NL" sz="1800" baseline="30000" dirty="0"/>
              <a:t>e</a:t>
            </a:r>
            <a:r>
              <a:rPr lang="nl-NL" sz="1800" dirty="0"/>
              <a:t> lijn (NB geen vergoeding nu voor gebruik in 1</a:t>
            </a:r>
            <a:r>
              <a:rPr lang="nl-NL" sz="1800" baseline="30000" dirty="0"/>
              <a:t>e</a:t>
            </a:r>
            <a:r>
              <a:rPr lang="nl-NL" sz="1800" dirty="0"/>
              <a:t> lijn)</a:t>
            </a:r>
          </a:p>
          <a:p>
            <a:pPr lvl="1"/>
            <a:r>
              <a:rPr lang="nl-NL" sz="1800" dirty="0"/>
              <a:t>Luchtbrug al omgebouwd voor CF patiënten (</a:t>
            </a:r>
            <a:r>
              <a:rPr lang="nl-NL" sz="1800" dirty="0" err="1"/>
              <a:t>cystic</a:t>
            </a:r>
            <a:r>
              <a:rPr lang="nl-NL" sz="1800" dirty="0"/>
              <a:t> fibrosis) met steun van VWS, nu in 5 CF centra toegepast</a:t>
            </a:r>
          </a:p>
          <a:p>
            <a:pPr lvl="1"/>
            <a:r>
              <a:rPr lang="nl-NL" sz="1800" dirty="0"/>
              <a:t>UMCG luchtbrug voor volwassenen met longtransplantatie</a:t>
            </a:r>
          </a:p>
          <a:p>
            <a:pPr lvl="1"/>
            <a:r>
              <a:rPr lang="nl-NL" sz="1800" dirty="0"/>
              <a:t>FVE1/spirometers koppelen aan luchtbrug voor meer zelfmanagement.</a:t>
            </a:r>
          </a:p>
          <a:p>
            <a:pPr lvl="1"/>
            <a:r>
              <a:rPr lang="nl-NL" sz="1800" dirty="0"/>
              <a:t>Toe naar thuismonitoring en </a:t>
            </a:r>
            <a:r>
              <a:rPr lang="nl-NL" sz="1800" dirty="0" err="1"/>
              <a:t>telemonitoring</a:t>
            </a:r>
            <a:r>
              <a:rPr lang="nl-NL" sz="1800" dirty="0"/>
              <a:t> met luchtbrug</a:t>
            </a:r>
          </a:p>
          <a:p>
            <a:pPr marL="457200" lvl="1" indent="0">
              <a:buNone/>
            </a:pPr>
            <a:endParaRPr lang="nl-NL" sz="2200" dirty="0"/>
          </a:p>
          <a:p>
            <a:r>
              <a:rPr lang="nl-NL" sz="2000" dirty="0">
                <a:hlinkClick r:id="rId3"/>
              </a:rPr>
              <a:t>www.sananet.nl/sanacoach-copd</a:t>
            </a:r>
            <a:r>
              <a:rPr lang="nl-NL" sz="2000" dirty="0"/>
              <a:t> OLVG </a:t>
            </a:r>
          </a:p>
          <a:p>
            <a:pPr lvl="1"/>
            <a:r>
              <a:rPr lang="nl-NL" sz="1800" dirty="0"/>
              <a:t>Communicatiemiddel tussen patiënt en zorgverlener</a:t>
            </a:r>
          </a:p>
          <a:p>
            <a:pPr lvl="1"/>
            <a:r>
              <a:rPr lang="nl-NL" sz="1800" dirty="0" err="1"/>
              <a:t>Telemonitoring</a:t>
            </a:r>
            <a:r>
              <a:rPr lang="nl-NL" sz="1800" dirty="0"/>
              <a:t>, voorbereiding op gesprek </a:t>
            </a:r>
            <a:r>
              <a:rPr lang="nl-NL" sz="1800" dirty="0" err="1"/>
              <a:t>etc</a:t>
            </a:r>
            <a:endParaRPr lang="nl-NL" sz="1800" dirty="0"/>
          </a:p>
          <a:p>
            <a:pPr lvl="1"/>
            <a:r>
              <a:rPr lang="nl-NL" sz="1800" dirty="0"/>
              <a:t>NB maak het passend voor huisartsensysteem</a:t>
            </a:r>
          </a:p>
          <a:p>
            <a:pPr lvl="1"/>
            <a:endParaRPr lang="nl-NL" sz="2200" dirty="0"/>
          </a:p>
          <a:p>
            <a:endParaRPr lang="nl-NL" sz="2200" dirty="0"/>
          </a:p>
        </p:txBody>
      </p:sp>
      <p:pic>
        <p:nvPicPr>
          <p:cNvPr id="4" name="Afbeelding 3">
            <a:hlinkClick r:id="rId4"/>
            <a:extLst>
              <a:ext uri="{FF2B5EF4-FFF2-40B4-BE49-F238E27FC236}">
                <a16:creationId xmlns:a16="http://schemas.microsoft.com/office/drawing/2014/main" id="{18F2263A-A66E-E34D-85C7-98F68CB44804}"/>
              </a:ext>
            </a:extLst>
          </p:cNvPr>
          <p:cNvPicPr>
            <a:picLocks noChangeAspect="1"/>
          </p:cNvPicPr>
          <p:nvPr/>
        </p:nvPicPr>
        <p:blipFill>
          <a:blip r:embed="rId5"/>
          <a:stretch>
            <a:fillRect/>
          </a:stretch>
        </p:blipFill>
        <p:spPr>
          <a:xfrm>
            <a:off x="8418684" y="1690688"/>
            <a:ext cx="3191704" cy="2080111"/>
          </a:xfrm>
          <a:prstGeom prst="rect">
            <a:avLst/>
          </a:prstGeom>
        </p:spPr>
      </p:pic>
      <p:pic>
        <p:nvPicPr>
          <p:cNvPr id="5" name="Afbeelding 4" descr="Afbeelding met tekst, persoon&#10;&#10;Automatisch gegenereerde beschrijving">
            <a:hlinkClick r:id="rId6"/>
            <a:extLst>
              <a:ext uri="{FF2B5EF4-FFF2-40B4-BE49-F238E27FC236}">
                <a16:creationId xmlns:a16="http://schemas.microsoft.com/office/drawing/2014/main" id="{B2CC916D-6D6B-2E47-994D-26C6592B3363}"/>
              </a:ext>
            </a:extLst>
          </p:cNvPr>
          <p:cNvPicPr>
            <a:picLocks noChangeAspect="1"/>
          </p:cNvPicPr>
          <p:nvPr/>
        </p:nvPicPr>
        <p:blipFill>
          <a:blip r:embed="rId7"/>
          <a:stretch>
            <a:fillRect/>
          </a:stretch>
        </p:blipFill>
        <p:spPr>
          <a:xfrm>
            <a:off x="8591288" y="4398587"/>
            <a:ext cx="3191704" cy="1778376"/>
          </a:xfrm>
          <a:prstGeom prst="rect">
            <a:avLst/>
          </a:prstGeom>
        </p:spPr>
      </p:pic>
      <p:sp>
        <p:nvSpPr>
          <p:cNvPr id="6" name="Tekstvak 5">
            <a:extLst>
              <a:ext uri="{FF2B5EF4-FFF2-40B4-BE49-F238E27FC236}">
                <a16:creationId xmlns:a16="http://schemas.microsoft.com/office/drawing/2014/main" id="{88A65D82-1AE6-0C49-A7EE-96B82DCFC29E}"/>
              </a:ext>
            </a:extLst>
          </p:cNvPr>
          <p:cNvSpPr txBox="1"/>
          <p:nvPr/>
        </p:nvSpPr>
        <p:spPr>
          <a:xfrm>
            <a:off x="8591288" y="3870489"/>
            <a:ext cx="3164773" cy="261610"/>
          </a:xfrm>
          <a:prstGeom prst="rect">
            <a:avLst/>
          </a:prstGeom>
          <a:noFill/>
        </p:spPr>
        <p:txBody>
          <a:bodyPr wrap="square" rtlCol="0">
            <a:spAutoFit/>
          </a:bodyPr>
          <a:lstStyle/>
          <a:p>
            <a:r>
              <a:rPr lang="nl-NL" sz="1100" i="1" dirty="0">
                <a:solidFill>
                  <a:schemeClr val="bg1">
                    <a:lumMod val="50000"/>
                  </a:schemeClr>
                </a:solidFill>
              </a:rPr>
              <a:t>Klik op afbeelding in  diavoorstelling voor meer info</a:t>
            </a:r>
          </a:p>
        </p:txBody>
      </p:sp>
    </p:spTree>
    <p:extLst>
      <p:ext uri="{BB962C8B-B14F-4D97-AF65-F5344CB8AC3E}">
        <p14:creationId xmlns:p14="http://schemas.microsoft.com/office/powerpoint/2010/main" val="58976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42158-9F49-DE47-A754-516BEDAB5CA2}"/>
              </a:ext>
            </a:extLst>
          </p:cNvPr>
          <p:cNvSpPr>
            <a:spLocks noGrp="1"/>
          </p:cNvSpPr>
          <p:nvPr>
            <p:ph type="title"/>
          </p:nvPr>
        </p:nvSpPr>
        <p:spPr/>
        <p:txBody>
          <a:bodyPr>
            <a:normAutofit/>
          </a:bodyPr>
          <a:lstStyle/>
          <a:p>
            <a:r>
              <a:rPr lang="nl-NL" sz="3600" dirty="0"/>
              <a:t>4. Goede voorbeelden om mogelijk op te schalen</a:t>
            </a:r>
          </a:p>
        </p:txBody>
      </p:sp>
      <p:sp>
        <p:nvSpPr>
          <p:cNvPr id="3" name="Tijdelijke aanduiding voor inhoud 2">
            <a:extLst>
              <a:ext uri="{FF2B5EF4-FFF2-40B4-BE49-F238E27FC236}">
                <a16:creationId xmlns:a16="http://schemas.microsoft.com/office/drawing/2014/main" id="{714DB36D-903F-BD46-B34A-7D64AF3EA457}"/>
              </a:ext>
            </a:extLst>
          </p:cNvPr>
          <p:cNvSpPr>
            <a:spLocks noGrp="1"/>
          </p:cNvSpPr>
          <p:nvPr>
            <p:ph idx="1"/>
          </p:nvPr>
        </p:nvSpPr>
        <p:spPr>
          <a:xfrm>
            <a:off x="838200" y="1825625"/>
            <a:ext cx="7526867" cy="4351338"/>
          </a:xfrm>
        </p:spPr>
        <p:txBody>
          <a:bodyPr>
            <a:normAutofit/>
          </a:bodyPr>
          <a:lstStyle/>
          <a:p>
            <a:r>
              <a:rPr lang="nl-NL" sz="2000" dirty="0">
                <a:hlinkClick r:id="rId2"/>
              </a:rPr>
              <a:t>REDUX</a:t>
            </a:r>
            <a:r>
              <a:rPr lang="nl-NL" sz="2000" dirty="0"/>
              <a:t>: </a:t>
            </a:r>
            <a:r>
              <a:rPr lang="nl-NL" sz="2000" dirty="0" err="1"/>
              <a:t>REducing</a:t>
            </a:r>
            <a:r>
              <a:rPr lang="nl-NL" sz="2000" dirty="0"/>
              <a:t> Delay </a:t>
            </a:r>
            <a:r>
              <a:rPr lang="nl-NL" sz="2000" dirty="0" err="1"/>
              <a:t>through</a:t>
            </a:r>
            <a:r>
              <a:rPr lang="nl-NL" sz="2000" dirty="0"/>
              <a:t> </a:t>
            </a:r>
            <a:r>
              <a:rPr lang="nl-NL" sz="2000" dirty="0" err="1"/>
              <a:t>edUcation</a:t>
            </a:r>
            <a:r>
              <a:rPr lang="nl-NL" sz="2000" dirty="0"/>
              <a:t> on </a:t>
            </a:r>
            <a:r>
              <a:rPr lang="nl-NL" sz="2000" dirty="0" err="1"/>
              <a:t>eXacerbations</a:t>
            </a:r>
            <a:endParaRPr lang="nl-NL" sz="2000" dirty="0"/>
          </a:p>
          <a:p>
            <a:pPr lvl="1"/>
            <a:r>
              <a:rPr lang="nl-NL" sz="1800" dirty="0"/>
              <a:t>Exacerbaties in de eerste lijn eerder te herkennen en te behandelen</a:t>
            </a:r>
          </a:p>
          <a:p>
            <a:pPr lvl="1"/>
            <a:r>
              <a:rPr lang="nl-NL" sz="1800" dirty="0"/>
              <a:t>Tool voor (h)erkennen exacerbatie, zelfmanagement ondersteuning</a:t>
            </a:r>
          </a:p>
          <a:p>
            <a:pPr lvl="1"/>
            <a:r>
              <a:rPr lang="nl-NL" sz="1800" dirty="0"/>
              <a:t>Actieplan longaanval</a:t>
            </a:r>
          </a:p>
          <a:p>
            <a:pPr lvl="1"/>
            <a:r>
              <a:rPr lang="nl-NL" sz="1800" dirty="0"/>
              <a:t>Binnenkort e-</a:t>
            </a:r>
            <a:r>
              <a:rPr lang="nl-NL" sz="1800" dirty="0" err="1"/>
              <a:t>learning</a:t>
            </a:r>
            <a:r>
              <a:rPr lang="nl-NL" sz="1800" dirty="0"/>
              <a:t> beschikbaar,:</a:t>
            </a:r>
          </a:p>
          <a:p>
            <a:pPr lvl="2"/>
            <a:r>
              <a:rPr lang="nl-NL" sz="1800" dirty="0"/>
              <a:t>Ook voor laagopgeleide patiënten</a:t>
            </a:r>
          </a:p>
          <a:p>
            <a:pPr lvl="2"/>
            <a:r>
              <a:rPr lang="nl-NL" sz="1800" dirty="0"/>
              <a:t>Met inzet op snel hulp zoeken bij klachten met boodschap:</a:t>
            </a:r>
            <a:br>
              <a:rPr lang="nl-NL" sz="1800" dirty="0"/>
            </a:br>
            <a:r>
              <a:rPr lang="nl-NL" sz="1800" dirty="0"/>
              <a:t>‘je mag je zorgverlener om hulp vragen’</a:t>
            </a:r>
          </a:p>
          <a:p>
            <a:endParaRPr lang="nl-NL" dirty="0"/>
          </a:p>
          <a:p>
            <a:endParaRPr lang="nl-NL" dirty="0"/>
          </a:p>
        </p:txBody>
      </p:sp>
      <p:pic>
        <p:nvPicPr>
          <p:cNvPr id="5" name="Picture 2" descr="Redux logo">
            <a:hlinkClick r:id="rId2"/>
            <a:extLst>
              <a:ext uri="{FF2B5EF4-FFF2-40B4-BE49-F238E27FC236}">
                <a16:creationId xmlns:a16="http://schemas.microsoft.com/office/drawing/2014/main" id="{E26127BB-7B08-DF47-83A8-F890BBF3E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6115" y="1690688"/>
            <a:ext cx="1691217" cy="183602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A212D87D-E80D-BC4B-B0C2-54BB4E5E930C}"/>
              </a:ext>
            </a:extLst>
          </p:cNvPr>
          <p:cNvSpPr txBox="1"/>
          <p:nvPr/>
        </p:nvSpPr>
        <p:spPr>
          <a:xfrm>
            <a:off x="8709822" y="3167390"/>
            <a:ext cx="3164773" cy="261610"/>
          </a:xfrm>
          <a:prstGeom prst="rect">
            <a:avLst/>
          </a:prstGeom>
          <a:noFill/>
        </p:spPr>
        <p:txBody>
          <a:bodyPr wrap="square" rtlCol="0">
            <a:spAutoFit/>
          </a:bodyPr>
          <a:lstStyle/>
          <a:p>
            <a:r>
              <a:rPr lang="nl-NL" sz="1100" i="1" dirty="0">
                <a:solidFill>
                  <a:schemeClr val="bg1">
                    <a:lumMod val="50000"/>
                  </a:schemeClr>
                </a:solidFill>
              </a:rPr>
              <a:t>Klik op afbeelding in  diavoorstelling voor meer info</a:t>
            </a:r>
          </a:p>
        </p:txBody>
      </p:sp>
    </p:spTree>
    <p:extLst>
      <p:ext uri="{BB962C8B-B14F-4D97-AF65-F5344CB8AC3E}">
        <p14:creationId xmlns:p14="http://schemas.microsoft.com/office/powerpoint/2010/main" val="144299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023B0-B525-5A4D-8622-10EC157D6605}"/>
              </a:ext>
            </a:extLst>
          </p:cNvPr>
          <p:cNvSpPr>
            <a:spLocks noGrp="1"/>
          </p:cNvSpPr>
          <p:nvPr>
            <p:ph type="title"/>
          </p:nvPr>
        </p:nvSpPr>
        <p:spPr/>
        <p:txBody>
          <a:bodyPr>
            <a:normAutofit/>
          </a:bodyPr>
          <a:lstStyle/>
          <a:p>
            <a:r>
              <a:rPr lang="nl-NL" sz="3600" dirty="0"/>
              <a:t>4. Goede voorbeelden om mogelijk op te schalen</a:t>
            </a:r>
          </a:p>
        </p:txBody>
      </p:sp>
      <p:sp>
        <p:nvSpPr>
          <p:cNvPr id="3" name="Tijdelijke aanduiding voor inhoud 2">
            <a:extLst>
              <a:ext uri="{FF2B5EF4-FFF2-40B4-BE49-F238E27FC236}">
                <a16:creationId xmlns:a16="http://schemas.microsoft.com/office/drawing/2014/main" id="{4A13E876-1B82-1741-8C94-4EA1A055504B}"/>
              </a:ext>
            </a:extLst>
          </p:cNvPr>
          <p:cNvSpPr>
            <a:spLocks noGrp="1"/>
          </p:cNvSpPr>
          <p:nvPr>
            <p:ph idx="1"/>
          </p:nvPr>
        </p:nvSpPr>
        <p:spPr>
          <a:xfrm>
            <a:off x="838199" y="1825625"/>
            <a:ext cx="7747001" cy="4351338"/>
          </a:xfrm>
        </p:spPr>
        <p:txBody>
          <a:bodyPr>
            <a:normAutofit fontScale="77500" lnSpcReduction="20000"/>
          </a:bodyPr>
          <a:lstStyle/>
          <a:p>
            <a:r>
              <a:rPr lang="nl-NL" sz="2600" dirty="0">
                <a:hlinkClick r:id="rId2"/>
              </a:rPr>
              <a:t>De (lucht)weg terug </a:t>
            </a:r>
            <a:r>
              <a:rPr lang="nl-NL" sz="2600" dirty="0"/>
              <a:t> </a:t>
            </a:r>
          </a:p>
          <a:p>
            <a:pPr lvl="1"/>
            <a:r>
              <a:rPr lang="nl-NL" sz="2300" dirty="0"/>
              <a:t>E-</a:t>
            </a:r>
            <a:r>
              <a:rPr lang="nl-NL" sz="2300" dirty="0" err="1"/>
              <a:t>learning</a:t>
            </a:r>
            <a:r>
              <a:rPr lang="nl-NL" sz="2300" dirty="0"/>
              <a:t> zorgverleners 1</a:t>
            </a:r>
            <a:r>
              <a:rPr lang="nl-NL" sz="2300" baseline="30000" dirty="0"/>
              <a:t>e</a:t>
            </a:r>
            <a:r>
              <a:rPr lang="nl-NL" sz="2300" dirty="0"/>
              <a:t> lijn</a:t>
            </a:r>
          </a:p>
          <a:p>
            <a:pPr lvl="1"/>
            <a:r>
              <a:rPr lang="nl-NL" sz="2300" dirty="0"/>
              <a:t>Handvatten voor het opstarten van de zorg voor astma- en COPD-patiënten tijdens en na de pandemie.</a:t>
            </a:r>
          </a:p>
          <a:p>
            <a:pPr lvl="1"/>
            <a:r>
              <a:rPr lang="nl-NL" sz="2300" dirty="0"/>
              <a:t>Met info over COVID-19, COVID-19 nazorg, zelfmanagement van patiënt, intervisie, effectieve zorg en transmurale zorg.</a:t>
            </a:r>
          </a:p>
          <a:p>
            <a:pPr lvl="1"/>
            <a:r>
              <a:rPr lang="nl-NL" sz="2300" dirty="0"/>
              <a:t>Gratis </a:t>
            </a:r>
            <a:r>
              <a:rPr lang="nl-NL" sz="2300" dirty="0" err="1"/>
              <a:t>webinars</a:t>
            </a:r>
            <a:r>
              <a:rPr lang="nl-NL" sz="2300" dirty="0"/>
              <a:t> met accreditatie.</a:t>
            </a:r>
            <a:br>
              <a:rPr lang="nl-NL" sz="2300" dirty="0"/>
            </a:br>
            <a:endParaRPr lang="nl-NL" sz="2300" dirty="0"/>
          </a:p>
          <a:p>
            <a:r>
              <a:rPr lang="nl-NL" sz="2600" b="1" dirty="0"/>
              <a:t>Utrecht Puf app</a:t>
            </a:r>
          </a:p>
          <a:p>
            <a:pPr lvl="1"/>
            <a:r>
              <a:rPr lang="nl-NL" dirty="0"/>
              <a:t>Pilot in huisartsenpraktijk Utrecht</a:t>
            </a:r>
          </a:p>
          <a:p>
            <a:pPr lvl="1"/>
            <a:r>
              <a:rPr lang="nl-NL" dirty="0"/>
              <a:t>Op de app houden longpatiënten bij wanneer ze medicatie gebruiken en klachten ervaren. </a:t>
            </a:r>
          </a:p>
          <a:p>
            <a:pPr lvl="1"/>
            <a:r>
              <a:rPr lang="nl-NL" dirty="0"/>
              <a:t>Op afstand uitgelezen door ziekenhuis.</a:t>
            </a:r>
          </a:p>
          <a:p>
            <a:pPr lvl="1"/>
            <a:r>
              <a:rPr lang="nl-NL" dirty="0"/>
              <a:t>Normale routinecontroles hoeven nu niet. </a:t>
            </a:r>
          </a:p>
          <a:p>
            <a:pPr lvl="1"/>
            <a:r>
              <a:rPr lang="nl-NL" dirty="0"/>
              <a:t>Alleen ingrijpen bij verslechtering van klachten. </a:t>
            </a:r>
          </a:p>
          <a:p>
            <a:pPr lvl="1"/>
            <a:r>
              <a:rPr lang="nl-NL" dirty="0"/>
              <a:t>Initiatief van Hans van der </a:t>
            </a:r>
            <a:r>
              <a:rPr lang="nl-NL" dirty="0" err="1"/>
              <a:t>Zeijden</a:t>
            </a:r>
            <a:r>
              <a:rPr lang="nl-NL" dirty="0"/>
              <a:t>, longarts Sint Antonius Ziekenhuis</a:t>
            </a:r>
          </a:p>
        </p:txBody>
      </p:sp>
      <p:pic>
        <p:nvPicPr>
          <p:cNvPr id="7" name="Afbeelding 6">
            <a:hlinkClick r:id="rId2"/>
            <a:extLst>
              <a:ext uri="{FF2B5EF4-FFF2-40B4-BE49-F238E27FC236}">
                <a16:creationId xmlns:a16="http://schemas.microsoft.com/office/drawing/2014/main" id="{BAED1672-1F69-1C44-A1E0-EC1CE1BA58A0}"/>
              </a:ext>
            </a:extLst>
          </p:cNvPr>
          <p:cNvPicPr>
            <a:picLocks noChangeAspect="1"/>
          </p:cNvPicPr>
          <p:nvPr/>
        </p:nvPicPr>
        <p:blipFill>
          <a:blip r:embed="rId3"/>
          <a:stretch>
            <a:fillRect/>
          </a:stretch>
        </p:blipFill>
        <p:spPr>
          <a:xfrm>
            <a:off x="8750300" y="1956204"/>
            <a:ext cx="2744310" cy="1155498"/>
          </a:xfrm>
          <a:prstGeom prst="rect">
            <a:avLst/>
          </a:prstGeom>
        </p:spPr>
      </p:pic>
      <p:sp>
        <p:nvSpPr>
          <p:cNvPr id="8" name="Tekstvak 7">
            <a:extLst>
              <a:ext uri="{FF2B5EF4-FFF2-40B4-BE49-F238E27FC236}">
                <a16:creationId xmlns:a16="http://schemas.microsoft.com/office/drawing/2014/main" id="{C7071E16-62E2-5040-81D2-40245DBB3D4B}"/>
              </a:ext>
            </a:extLst>
          </p:cNvPr>
          <p:cNvSpPr txBox="1"/>
          <p:nvPr/>
        </p:nvSpPr>
        <p:spPr>
          <a:xfrm>
            <a:off x="8585200" y="3298195"/>
            <a:ext cx="3164773" cy="261610"/>
          </a:xfrm>
          <a:prstGeom prst="rect">
            <a:avLst/>
          </a:prstGeom>
          <a:noFill/>
        </p:spPr>
        <p:txBody>
          <a:bodyPr wrap="square" rtlCol="0">
            <a:spAutoFit/>
          </a:bodyPr>
          <a:lstStyle/>
          <a:p>
            <a:r>
              <a:rPr lang="nl-NL" sz="1100" i="1" dirty="0">
                <a:solidFill>
                  <a:schemeClr val="bg1">
                    <a:lumMod val="50000"/>
                  </a:schemeClr>
                </a:solidFill>
              </a:rPr>
              <a:t>Klik op afbeelding in  diavoorstelling voor meer info</a:t>
            </a:r>
          </a:p>
        </p:txBody>
      </p:sp>
    </p:spTree>
    <p:extLst>
      <p:ext uri="{BB962C8B-B14F-4D97-AF65-F5344CB8AC3E}">
        <p14:creationId xmlns:p14="http://schemas.microsoft.com/office/powerpoint/2010/main" val="4206662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1CA04-449A-F747-A460-CE125A64F655}"/>
              </a:ext>
            </a:extLst>
          </p:cNvPr>
          <p:cNvSpPr>
            <a:spLocks noGrp="1"/>
          </p:cNvSpPr>
          <p:nvPr>
            <p:ph type="title"/>
          </p:nvPr>
        </p:nvSpPr>
        <p:spPr/>
        <p:txBody>
          <a:bodyPr>
            <a:normAutofit/>
          </a:bodyPr>
          <a:lstStyle/>
          <a:p>
            <a:r>
              <a:rPr lang="nl-NL" sz="3600" dirty="0"/>
              <a:t>4. Goede voorbeelden om mogelijk op te schalen</a:t>
            </a:r>
          </a:p>
        </p:txBody>
      </p:sp>
      <p:sp>
        <p:nvSpPr>
          <p:cNvPr id="3" name="Tijdelijke aanduiding voor inhoud 2">
            <a:extLst>
              <a:ext uri="{FF2B5EF4-FFF2-40B4-BE49-F238E27FC236}">
                <a16:creationId xmlns:a16="http://schemas.microsoft.com/office/drawing/2014/main" id="{49A8C49D-A6CD-DC4C-B0C1-2B7F6EA3BE2B}"/>
              </a:ext>
            </a:extLst>
          </p:cNvPr>
          <p:cNvSpPr>
            <a:spLocks noGrp="1"/>
          </p:cNvSpPr>
          <p:nvPr>
            <p:ph idx="1"/>
          </p:nvPr>
        </p:nvSpPr>
        <p:spPr>
          <a:xfrm>
            <a:off x="838200" y="1825625"/>
            <a:ext cx="8083214" cy="4351338"/>
          </a:xfrm>
        </p:spPr>
        <p:txBody>
          <a:bodyPr>
            <a:normAutofit/>
          </a:bodyPr>
          <a:lstStyle/>
          <a:p>
            <a:r>
              <a:rPr lang="nl-NL" sz="2000" b="1" dirty="0"/>
              <a:t>Placebo inhalator </a:t>
            </a:r>
          </a:p>
          <a:p>
            <a:pPr lvl="1"/>
            <a:r>
              <a:rPr lang="nl-NL" sz="1800" dirty="0"/>
              <a:t>Apothekersassistenten ieder een eigen placebo inhalator/set en op naam </a:t>
            </a:r>
            <a:r>
              <a:rPr lang="nl-NL" sz="1800" dirty="0" err="1"/>
              <a:t>gelabelled</a:t>
            </a:r>
            <a:endParaRPr lang="nl-NL" sz="1800" dirty="0"/>
          </a:p>
          <a:p>
            <a:pPr lvl="1"/>
            <a:r>
              <a:rPr lang="nl-NL" sz="1800" dirty="0"/>
              <a:t>Uitleg gebruik voor de camera aan patiënt, met eigen placebo</a:t>
            </a:r>
          </a:p>
          <a:p>
            <a:pPr lvl="1"/>
            <a:r>
              <a:rPr lang="nl-NL" sz="1800" dirty="0"/>
              <a:t>Bestellijst placebo’s </a:t>
            </a:r>
            <a:r>
              <a:rPr lang="nl-NL" sz="1800" dirty="0">
                <a:hlinkClick r:id="rId2"/>
              </a:rPr>
              <a:t>https://inhalatorgebruik.nl/nl/placebo</a:t>
            </a:r>
            <a:r>
              <a:rPr lang="nl-NL" sz="1800" dirty="0"/>
              <a:t> </a:t>
            </a:r>
            <a:br>
              <a:rPr lang="nl-NL" sz="1800" dirty="0"/>
            </a:br>
            <a:endParaRPr lang="nl-NL" sz="1800" dirty="0"/>
          </a:p>
          <a:p>
            <a:r>
              <a:rPr lang="nl-NL" sz="2000" b="1" dirty="0" err="1"/>
              <a:t>Coronaproof</a:t>
            </a:r>
            <a:r>
              <a:rPr lang="nl-NL" sz="2000" b="1" dirty="0"/>
              <a:t> inhalatie instructie</a:t>
            </a:r>
          </a:p>
          <a:p>
            <a:pPr lvl="1"/>
            <a:r>
              <a:rPr lang="nl-NL" sz="1800" dirty="0">
                <a:hlinkClick r:id="rId3"/>
              </a:rPr>
              <a:t>Video </a:t>
            </a:r>
            <a:r>
              <a:rPr lang="nl-NL" sz="1800" dirty="0"/>
              <a:t>(13min) met adviezen van Walter van </a:t>
            </a:r>
            <a:r>
              <a:rPr lang="nl-NL" sz="1800" dirty="0" err="1"/>
              <a:t>Litsenburg</a:t>
            </a:r>
            <a:r>
              <a:rPr lang="nl-NL" sz="1800" dirty="0"/>
              <a:t>, verpleegkundig specialist en trainer IMIS en Johan Kooistra afdeling Zorg BENU apotheken</a:t>
            </a:r>
          </a:p>
          <a:p>
            <a:pPr lvl="1"/>
            <a:r>
              <a:rPr lang="nl-NL" sz="1800" dirty="0">
                <a:hlinkClick r:id="rId4"/>
              </a:rPr>
              <a:t>www.inhalatorgebruik.nl</a:t>
            </a:r>
            <a:r>
              <a:rPr lang="nl-NL" sz="1800" dirty="0"/>
              <a:t> </a:t>
            </a:r>
          </a:p>
          <a:p>
            <a:pPr lvl="1"/>
            <a:endParaRPr lang="nl-NL" dirty="0"/>
          </a:p>
        </p:txBody>
      </p:sp>
      <p:pic>
        <p:nvPicPr>
          <p:cNvPr id="4" name="Afbeelding 3" descr="Afbeelding met tekst&#10;&#10;Automatisch gegenereerde beschrijving">
            <a:hlinkClick r:id="rId3"/>
            <a:extLst>
              <a:ext uri="{FF2B5EF4-FFF2-40B4-BE49-F238E27FC236}">
                <a16:creationId xmlns:a16="http://schemas.microsoft.com/office/drawing/2014/main" id="{02F9D591-3F0E-8C42-A7AC-2FD55FB71460}"/>
              </a:ext>
            </a:extLst>
          </p:cNvPr>
          <p:cNvPicPr>
            <a:picLocks noChangeAspect="1"/>
          </p:cNvPicPr>
          <p:nvPr/>
        </p:nvPicPr>
        <p:blipFill>
          <a:blip r:embed="rId5"/>
          <a:stretch>
            <a:fillRect/>
          </a:stretch>
        </p:blipFill>
        <p:spPr>
          <a:xfrm>
            <a:off x="8921414" y="3338770"/>
            <a:ext cx="2689075" cy="1978753"/>
          </a:xfrm>
          <a:prstGeom prst="rect">
            <a:avLst/>
          </a:prstGeom>
        </p:spPr>
      </p:pic>
      <p:sp>
        <p:nvSpPr>
          <p:cNvPr id="5" name="Tekstvak 4">
            <a:extLst>
              <a:ext uri="{FF2B5EF4-FFF2-40B4-BE49-F238E27FC236}">
                <a16:creationId xmlns:a16="http://schemas.microsoft.com/office/drawing/2014/main" id="{43FFFC4E-753E-4E49-894F-118C75D52959}"/>
              </a:ext>
            </a:extLst>
          </p:cNvPr>
          <p:cNvSpPr txBox="1"/>
          <p:nvPr/>
        </p:nvSpPr>
        <p:spPr>
          <a:xfrm>
            <a:off x="8683564" y="5485633"/>
            <a:ext cx="3164773" cy="261610"/>
          </a:xfrm>
          <a:prstGeom prst="rect">
            <a:avLst/>
          </a:prstGeom>
          <a:noFill/>
        </p:spPr>
        <p:txBody>
          <a:bodyPr wrap="square" rtlCol="0">
            <a:spAutoFit/>
          </a:bodyPr>
          <a:lstStyle/>
          <a:p>
            <a:r>
              <a:rPr lang="nl-NL" sz="1100" i="1" dirty="0">
                <a:solidFill>
                  <a:schemeClr val="bg1">
                    <a:lumMod val="50000"/>
                  </a:schemeClr>
                </a:solidFill>
              </a:rPr>
              <a:t>Klik op afbeelding in  diavoorstelling voor meer info</a:t>
            </a:r>
          </a:p>
        </p:txBody>
      </p:sp>
    </p:spTree>
    <p:extLst>
      <p:ext uri="{BB962C8B-B14F-4D97-AF65-F5344CB8AC3E}">
        <p14:creationId xmlns:p14="http://schemas.microsoft.com/office/powerpoint/2010/main" val="214301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221C75-4542-2041-AFB6-DC5FE45606A2}"/>
              </a:ext>
            </a:extLst>
          </p:cNvPr>
          <p:cNvSpPr>
            <a:spLocks noGrp="1"/>
          </p:cNvSpPr>
          <p:nvPr>
            <p:ph type="title"/>
          </p:nvPr>
        </p:nvSpPr>
        <p:spPr/>
        <p:txBody>
          <a:bodyPr>
            <a:normAutofit/>
          </a:bodyPr>
          <a:lstStyle/>
          <a:p>
            <a:r>
              <a:rPr lang="nl-NL" sz="3600" dirty="0"/>
              <a:t>5. Kansen </a:t>
            </a:r>
          </a:p>
        </p:txBody>
      </p:sp>
      <p:sp>
        <p:nvSpPr>
          <p:cNvPr id="3" name="Tijdelijke aanduiding voor inhoud 2">
            <a:extLst>
              <a:ext uri="{FF2B5EF4-FFF2-40B4-BE49-F238E27FC236}">
                <a16:creationId xmlns:a16="http://schemas.microsoft.com/office/drawing/2014/main" id="{15F33BDF-6A34-8D48-8363-B3EF27D34A76}"/>
              </a:ext>
            </a:extLst>
          </p:cNvPr>
          <p:cNvSpPr>
            <a:spLocks noGrp="1"/>
          </p:cNvSpPr>
          <p:nvPr>
            <p:ph idx="1"/>
          </p:nvPr>
        </p:nvSpPr>
        <p:spPr/>
        <p:txBody>
          <a:bodyPr>
            <a:normAutofit/>
          </a:bodyPr>
          <a:lstStyle/>
          <a:p>
            <a:pPr marL="0" indent="0">
              <a:buNone/>
            </a:pPr>
            <a:r>
              <a:rPr lang="nl-NL" sz="2200" b="1" dirty="0"/>
              <a:t>Vroeg herkenning van patiënten met COVID-19 én co-morbiditeit:</a:t>
            </a:r>
          </a:p>
          <a:p>
            <a:pPr lvl="1"/>
            <a:r>
              <a:rPr lang="nl-NL" sz="1900" dirty="0"/>
              <a:t>Bij patiënten met co-morbiditeit verloopt ziekte ernstiger.</a:t>
            </a:r>
          </a:p>
          <a:p>
            <a:pPr lvl="1"/>
            <a:r>
              <a:rPr lang="nl-NL" sz="1900" dirty="0"/>
              <a:t>Medicatie in ontwikkeling om deze verergering te voorkomen.</a:t>
            </a:r>
          </a:p>
          <a:p>
            <a:pPr lvl="1"/>
            <a:r>
              <a:rPr lang="nl-NL" sz="1900" dirty="0" err="1"/>
              <a:t>Vroegopsporing</a:t>
            </a:r>
            <a:r>
              <a:rPr lang="nl-NL" sz="1900" dirty="0"/>
              <a:t> dan van belang.</a:t>
            </a:r>
          </a:p>
          <a:p>
            <a:r>
              <a:rPr lang="nl-NL" sz="1900" dirty="0"/>
              <a:t>Knelpunten:</a:t>
            </a:r>
          </a:p>
          <a:p>
            <a:pPr lvl="1"/>
            <a:r>
              <a:rPr lang="nl-NL" sz="1900" dirty="0"/>
              <a:t>Mensen met coronaklachten gaan niet naar huisarts maar naar teststraat</a:t>
            </a:r>
          </a:p>
          <a:p>
            <a:pPr lvl="1"/>
            <a:r>
              <a:rPr lang="nl-NL" sz="1900" dirty="0"/>
              <a:t>Bij de teststraat vindt geen uitvraag naar co-morbiditeit plaats</a:t>
            </a:r>
          </a:p>
          <a:p>
            <a:pPr lvl="1"/>
            <a:r>
              <a:rPr lang="nl-NL" sz="1900" dirty="0"/>
              <a:t>En er is geen terugkoppeling van uitslag coronatest aan huisarts</a:t>
            </a:r>
          </a:p>
          <a:p>
            <a:r>
              <a:rPr lang="nl-NL" sz="1900" dirty="0"/>
              <a:t>Mogelijkheden:</a:t>
            </a:r>
          </a:p>
          <a:p>
            <a:pPr lvl="1"/>
            <a:r>
              <a:rPr lang="nl-NL" sz="1900" dirty="0"/>
              <a:t>Publiekscampagne: als je een ziekte hebt en een positieve uitslag, let op je ziektecontrole, ga naar je (huis)arts, gebruik je medicatie goed etc.</a:t>
            </a:r>
          </a:p>
          <a:p>
            <a:pPr lvl="1"/>
            <a:r>
              <a:rPr lang="nl-NL" sz="1900" dirty="0"/>
              <a:t>Informatie op website testlocaties over risico </a:t>
            </a:r>
            <a:r>
              <a:rPr lang="nl-NL" sz="1900" dirty="0" err="1"/>
              <a:t>comorbiditeit</a:t>
            </a:r>
            <a:r>
              <a:rPr lang="nl-NL" sz="1900" dirty="0"/>
              <a:t> en corona en waar je terecht kunt</a:t>
            </a:r>
          </a:p>
          <a:p>
            <a:pPr lvl="1"/>
            <a:r>
              <a:rPr lang="nl-NL" sz="1900" dirty="0"/>
              <a:t>Op corona uitslagformulier informatie met een website vermelden</a:t>
            </a:r>
          </a:p>
          <a:p>
            <a:pPr lvl="1"/>
            <a:endParaRPr lang="nl-NL" dirty="0"/>
          </a:p>
          <a:p>
            <a:pPr lvl="1"/>
            <a:endParaRPr lang="nl-NL" dirty="0"/>
          </a:p>
          <a:p>
            <a:pPr lvl="1"/>
            <a:endParaRPr lang="nl-NL" dirty="0"/>
          </a:p>
          <a:p>
            <a:pPr lvl="1"/>
            <a:endParaRPr lang="nl-NL" dirty="0"/>
          </a:p>
          <a:p>
            <a:pPr lvl="1"/>
            <a:endParaRPr lang="nl-NL" dirty="0"/>
          </a:p>
        </p:txBody>
      </p:sp>
    </p:spTree>
    <p:extLst>
      <p:ext uri="{BB962C8B-B14F-4D97-AF65-F5344CB8AC3E}">
        <p14:creationId xmlns:p14="http://schemas.microsoft.com/office/powerpoint/2010/main" val="259766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755F3-D977-944C-92C4-E10E9D708CDA}"/>
              </a:ext>
            </a:extLst>
          </p:cNvPr>
          <p:cNvSpPr>
            <a:spLocks noGrp="1"/>
          </p:cNvSpPr>
          <p:nvPr>
            <p:ph type="title"/>
          </p:nvPr>
        </p:nvSpPr>
        <p:spPr/>
        <p:txBody>
          <a:bodyPr>
            <a:normAutofit/>
          </a:bodyPr>
          <a:lstStyle/>
          <a:p>
            <a:r>
              <a:rPr lang="nl-NL" sz="3600" dirty="0"/>
              <a:t>5. Kansen – vervolg </a:t>
            </a:r>
          </a:p>
        </p:txBody>
      </p:sp>
      <p:sp>
        <p:nvSpPr>
          <p:cNvPr id="3" name="Tijdelijke aanduiding voor inhoud 2">
            <a:extLst>
              <a:ext uri="{FF2B5EF4-FFF2-40B4-BE49-F238E27FC236}">
                <a16:creationId xmlns:a16="http://schemas.microsoft.com/office/drawing/2014/main" id="{A2AD903A-E736-424F-B323-685E05AF5736}"/>
              </a:ext>
            </a:extLst>
          </p:cNvPr>
          <p:cNvSpPr>
            <a:spLocks noGrp="1"/>
          </p:cNvSpPr>
          <p:nvPr>
            <p:ph idx="1"/>
          </p:nvPr>
        </p:nvSpPr>
        <p:spPr/>
        <p:txBody>
          <a:bodyPr>
            <a:normAutofit/>
          </a:bodyPr>
          <a:lstStyle/>
          <a:p>
            <a:pPr marL="0" indent="0">
              <a:buNone/>
            </a:pPr>
            <a:r>
              <a:rPr lang="nl-NL" sz="2000" b="1" dirty="0"/>
              <a:t>Logistiek pad in kaart brengen:</a:t>
            </a:r>
          </a:p>
          <a:p>
            <a:r>
              <a:rPr lang="nl-NL" sz="2000" dirty="0"/>
              <a:t>Als long/coronapatiënt echt weten wanneer je aan de bel moet trekken en bij wie: wanneer bij huisarts, wanneer bij specialist </a:t>
            </a:r>
            <a:r>
              <a:rPr lang="nl-NL" sz="2000" dirty="0" err="1"/>
              <a:t>etc</a:t>
            </a:r>
            <a:endParaRPr lang="nl-NL" sz="2000" dirty="0"/>
          </a:p>
          <a:p>
            <a:r>
              <a:rPr lang="nl-NL" sz="2000" dirty="0"/>
              <a:t>Soort routekaart bij positieve coronatest (en longziekte)</a:t>
            </a:r>
          </a:p>
          <a:p>
            <a:r>
              <a:rPr lang="nl-NL" sz="2000" dirty="0"/>
              <a:t>POH speelt grote rol bij logistiek</a:t>
            </a:r>
          </a:p>
          <a:p>
            <a:r>
              <a:rPr lang="nl-NL" sz="2000" dirty="0"/>
              <a:t>Voor- en nazorg van longpatiënten is van belang: zo zijn onder meer inloopuren bij ziekenhuizen geschrapt.</a:t>
            </a:r>
          </a:p>
          <a:p>
            <a:pPr lvl="1"/>
            <a:endParaRPr lang="nl-NL" sz="2200" dirty="0"/>
          </a:p>
        </p:txBody>
      </p:sp>
    </p:spTree>
    <p:extLst>
      <p:ext uri="{BB962C8B-B14F-4D97-AF65-F5344CB8AC3E}">
        <p14:creationId xmlns:p14="http://schemas.microsoft.com/office/powerpoint/2010/main" val="3270551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1369B5-05E3-5F42-94AC-27A598173C3C}"/>
              </a:ext>
            </a:extLst>
          </p:cNvPr>
          <p:cNvSpPr>
            <a:spLocks noGrp="1"/>
          </p:cNvSpPr>
          <p:nvPr>
            <p:ph type="title"/>
          </p:nvPr>
        </p:nvSpPr>
        <p:spPr/>
        <p:txBody>
          <a:bodyPr>
            <a:normAutofit/>
          </a:bodyPr>
          <a:lstStyle/>
          <a:p>
            <a:r>
              <a:rPr lang="nl-NL" sz="3600" dirty="0"/>
              <a:t>5. Kansen – vervolg </a:t>
            </a:r>
          </a:p>
        </p:txBody>
      </p:sp>
      <p:sp>
        <p:nvSpPr>
          <p:cNvPr id="3" name="Tijdelijke aanduiding voor inhoud 2">
            <a:extLst>
              <a:ext uri="{FF2B5EF4-FFF2-40B4-BE49-F238E27FC236}">
                <a16:creationId xmlns:a16="http://schemas.microsoft.com/office/drawing/2014/main" id="{D712F85A-3581-6940-B806-1E3B6671C406}"/>
              </a:ext>
            </a:extLst>
          </p:cNvPr>
          <p:cNvSpPr>
            <a:spLocks noGrp="1"/>
          </p:cNvSpPr>
          <p:nvPr>
            <p:ph idx="1"/>
          </p:nvPr>
        </p:nvSpPr>
        <p:spPr/>
        <p:txBody>
          <a:bodyPr>
            <a:normAutofit/>
          </a:bodyPr>
          <a:lstStyle/>
          <a:p>
            <a:pPr marL="0" indent="0">
              <a:buNone/>
            </a:pPr>
            <a:r>
              <a:rPr lang="nl-NL" sz="2000" b="1" dirty="0"/>
              <a:t>Zuurstofleveranciers</a:t>
            </a:r>
          </a:p>
          <a:p>
            <a:pPr lvl="1"/>
            <a:r>
              <a:rPr lang="nl-NL" sz="2000" dirty="0"/>
              <a:t>Operators opleiden tot het signaleren van problemen en het bieden van advies/inhalatie instructie aan patiënten waar ze zuurstof aan leveren</a:t>
            </a:r>
          </a:p>
          <a:p>
            <a:pPr lvl="1"/>
            <a:r>
              <a:rPr lang="nl-NL" sz="2000" dirty="0"/>
              <a:t>Er is veel zorgmijding bij thuispatiënten nu in coronatijd. Juist van belang om omgeving te betrekken bij thuispatiënten en in thuissituatie eventuele problemen te signaleren</a:t>
            </a:r>
          </a:p>
          <a:p>
            <a:pPr lvl="1"/>
            <a:r>
              <a:rPr lang="nl-NL" sz="2000" dirty="0"/>
              <a:t>Mogelijk met vergoeding van zorgverzekeraar voor deze extra taak</a:t>
            </a:r>
            <a:br>
              <a:rPr lang="nl-NL" sz="2000" dirty="0"/>
            </a:br>
            <a:endParaRPr lang="nl-NL" sz="2000" dirty="0"/>
          </a:p>
          <a:p>
            <a:pPr marL="0" indent="0">
              <a:buNone/>
            </a:pPr>
            <a:r>
              <a:rPr lang="nl-NL" sz="2000" b="1" dirty="0"/>
              <a:t>Persoonlijke verhalen</a:t>
            </a:r>
          </a:p>
          <a:p>
            <a:pPr lvl="1"/>
            <a:r>
              <a:rPr lang="nl-NL" sz="2000" dirty="0"/>
              <a:t>Cijfers zijn abstract, geef cijfers een gezicht door een persoonlijk verhaal</a:t>
            </a:r>
          </a:p>
          <a:p>
            <a:pPr lvl="1"/>
            <a:r>
              <a:rPr lang="nl-NL" sz="2000" dirty="0"/>
              <a:t>Zoals een patiënt met longkanker die niet meer te opereren is door zorgmijding.</a:t>
            </a:r>
          </a:p>
          <a:p>
            <a:pPr lvl="1"/>
            <a:endParaRPr lang="nl-NL" sz="2200" dirty="0"/>
          </a:p>
        </p:txBody>
      </p:sp>
    </p:spTree>
    <p:extLst>
      <p:ext uri="{BB962C8B-B14F-4D97-AF65-F5344CB8AC3E}">
        <p14:creationId xmlns:p14="http://schemas.microsoft.com/office/powerpoint/2010/main" val="3996534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96C51C-EB64-1342-AB9D-651B2CDECA9B}"/>
              </a:ext>
            </a:extLst>
          </p:cNvPr>
          <p:cNvSpPr>
            <a:spLocks noGrp="1"/>
          </p:cNvSpPr>
          <p:nvPr>
            <p:ph type="title"/>
          </p:nvPr>
        </p:nvSpPr>
        <p:spPr/>
        <p:txBody>
          <a:bodyPr>
            <a:normAutofit/>
          </a:bodyPr>
          <a:lstStyle/>
          <a:p>
            <a:r>
              <a:rPr lang="nl-NL" sz="3600" dirty="0"/>
              <a:t>5. Kansen - vervolg</a:t>
            </a:r>
          </a:p>
        </p:txBody>
      </p:sp>
      <p:sp>
        <p:nvSpPr>
          <p:cNvPr id="3" name="Tijdelijke aanduiding voor inhoud 2">
            <a:extLst>
              <a:ext uri="{FF2B5EF4-FFF2-40B4-BE49-F238E27FC236}">
                <a16:creationId xmlns:a16="http://schemas.microsoft.com/office/drawing/2014/main" id="{B4B4F10C-6375-2B4D-99B0-5AD7E9F9191F}"/>
              </a:ext>
            </a:extLst>
          </p:cNvPr>
          <p:cNvSpPr>
            <a:spLocks noGrp="1"/>
          </p:cNvSpPr>
          <p:nvPr>
            <p:ph idx="1"/>
          </p:nvPr>
        </p:nvSpPr>
        <p:spPr/>
        <p:txBody>
          <a:bodyPr>
            <a:normAutofit lnSpcReduction="10000"/>
          </a:bodyPr>
          <a:lstStyle/>
          <a:p>
            <a:pPr marL="0" indent="0">
              <a:buNone/>
            </a:pPr>
            <a:r>
              <a:rPr lang="nl-NL" sz="2200" dirty="0">
                <a:hlinkClick r:id="rId2"/>
              </a:rPr>
              <a:t>E-Health - Zorg Talks</a:t>
            </a:r>
            <a:endParaRPr lang="nl-NL" sz="2200" dirty="0"/>
          </a:p>
          <a:p>
            <a:pPr marL="0" indent="0">
              <a:buNone/>
            </a:pPr>
            <a:r>
              <a:rPr lang="nl-NL" sz="1900" dirty="0"/>
              <a:t>1e en 2e lijn in debat over COPD-zorg na corona met o.a.:</a:t>
            </a:r>
          </a:p>
          <a:p>
            <a:pPr lvl="1"/>
            <a:r>
              <a:rPr lang="nl-NL" sz="1900" dirty="0"/>
              <a:t>Jasmijn van Campen, longarts Haaglanden Medisch Centrum, Den Haag</a:t>
            </a:r>
          </a:p>
          <a:p>
            <a:pPr lvl="1"/>
            <a:r>
              <a:rPr lang="nl-NL" sz="1900" dirty="0"/>
              <a:t>Mascha Bevers, kaderhuisarts astma/COPD, Amsterdam</a:t>
            </a:r>
          </a:p>
          <a:p>
            <a:pPr lvl="1"/>
            <a:r>
              <a:rPr lang="nl-NL" sz="1900" dirty="0"/>
              <a:t>Tamara de Weijer, huisarts en leefstijlspecialist </a:t>
            </a:r>
          </a:p>
          <a:p>
            <a:pPr lvl="1"/>
            <a:r>
              <a:rPr lang="nl-NL" sz="1900" dirty="0"/>
              <a:t>Kees </a:t>
            </a:r>
            <a:r>
              <a:rPr lang="nl-NL" sz="1900" dirty="0" err="1"/>
              <a:t>Ahaus</a:t>
            </a:r>
            <a:r>
              <a:rPr lang="nl-NL" sz="1900" dirty="0"/>
              <a:t>, hoogleraar Health Policy &amp; Management Erasmus Universiteit, Rotterdam</a:t>
            </a:r>
          </a:p>
          <a:p>
            <a:pPr marL="457200" lvl="1" indent="0">
              <a:buNone/>
            </a:pPr>
            <a:endParaRPr lang="nl-NL" sz="1800" dirty="0"/>
          </a:p>
          <a:p>
            <a:pPr marL="457200" lvl="1" indent="0">
              <a:buNone/>
            </a:pPr>
            <a:endParaRPr lang="nl-NL" sz="2200" dirty="0"/>
          </a:p>
          <a:p>
            <a:pPr marL="0" indent="0">
              <a:buNone/>
            </a:pPr>
            <a:r>
              <a:rPr lang="nl-NL" sz="2200" dirty="0">
                <a:hlinkClick r:id="rId3"/>
              </a:rPr>
              <a:t>ICT &amp; Health</a:t>
            </a:r>
            <a:r>
              <a:rPr lang="nl-NL" sz="2200" dirty="0"/>
              <a:t>: </a:t>
            </a:r>
          </a:p>
          <a:p>
            <a:pPr lvl="1"/>
            <a:r>
              <a:rPr lang="nl-NL" sz="1900" dirty="0"/>
              <a:t>Een platform voor zorgverleners en journalisten. </a:t>
            </a:r>
          </a:p>
          <a:p>
            <a:pPr lvl="1"/>
            <a:r>
              <a:rPr lang="nl-NL" sz="1900" dirty="0"/>
              <a:t>Dit platform focust op opschaling van de juiste zorg voor de patiënt,</a:t>
            </a:r>
          </a:p>
          <a:p>
            <a:pPr lvl="1"/>
            <a:r>
              <a:rPr lang="nl-NL" sz="1900" dirty="0"/>
              <a:t>Nog weinig aandacht voor longpatiënten bij ICT &amp; health</a:t>
            </a:r>
          </a:p>
          <a:p>
            <a:pPr lvl="1"/>
            <a:r>
              <a:rPr lang="nl-NL" sz="1900" dirty="0"/>
              <a:t>Hier ligt een kans voor de opschaling (en noodzaak) van gedegen IT toepassingen voor longpatiënten. </a:t>
            </a:r>
          </a:p>
        </p:txBody>
      </p:sp>
      <p:pic>
        <p:nvPicPr>
          <p:cNvPr id="6" name="Afbeelding 5" descr="Afbeelding met tekst, binnen, televisie, elektronica&#10;&#10;Automatisch gegenereerde beschrijving">
            <a:hlinkClick r:id="rId2"/>
            <a:extLst>
              <a:ext uri="{FF2B5EF4-FFF2-40B4-BE49-F238E27FC236}">
                <a16:creationId xmlns:a16="http://schemas.microsoft.com/office/drawing/2014/main" id="{31F6A2D3-A740-8645-8F11-FFAAE9DAF4DE}"/>
              </a:ext>
            </a:extLst>
          </p:cNvPr>
          <p:cNvPicPr>
            <a:picLocks noChangeAspect="1"/>
          </p:cNvPicPr>
          <p:nvPr/>
        </p:nvPicPr>
        <p:blipFill rotWithShape="1">
          <a:blip r:embed="rId4"/>
          <a:srcRect l="11209" t="8319" r="14546" b="1906"/>
          <a:stretch/>
        </p:blipFill>
        <p:spPr>
          <a:xfrm>
            <a:off x="8587666" y="1299736"/>
            <a:ext cx="2362096" cy="1393371"/>
          </a:xfrm>
          <a:prstGeom prst="rect">
            <a:avLst/>
          </a:prstGeom>
        </p:spPr>
      </p:pic>
      <p:sp>
        <p:nvSpPr>
          <p:cNvPr id="7" name="Tekstvak 6">
            <a:extLst>
              <a:ext uri="{FF2B5EF4-FFF2-40B4-BE49-F238E27FC236}">
                <a16:creationId xmlns:a16="http://schemas.microsoft.com/office/drawing/2014/main" id="{878FC294-E850-474B-BAA9-374D902CFA40}"/>
              </a:ext>
            </a:extLst>
          </p:cNvPr>
          <p:cNvSpPr txBox="1"/>
          <p:nvPr/>
        </p:nvSpPr>
        <p:spPr>
          <a:xfrm>
            <a:off x="8364589" y="2828044"/>
            <a:ext cx="3164773" cy="261610"/>
          </a:xfrm>
          <a:prstGeom prst="rect">
            <a:avLst/>
          </a:prstGeom>
          <a:noFill/>
        </p:spPr>
        <p:txBody>
          <a:bodyPr wrap="square" rtlCol="0">
            <a:spAutoFit/>
          </a:bodyPr>
          <a:lstStyle/>
          <a:p>
            <a:r>
              <a:rPr lang="nl-NL" sz="1100" i="1" dirty="0">
                <a:solidFill>
                  <a:schemeClr val="bg1">
                    <a:lumMod val="50000"/>
                  </a:schemeClr>
                </a:solidFill>
              </a:rPr>
              <a:t>Klik op afbeelding in  diavoorstelling voor meer info</a:t>
            </a:r>
          </a:p>
        </p:txBody>
      </p:sp>
    </p:spTree>
    <p:extLst>
      <p:ext uri="{BB962C8B-B14F-4D97-AF65-F5344CB8AC3E}">
        <p14:creationId xmlns:p14="http://schemas.microsoft.com/office/powerpoint/2010/main" val="64322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7F164-AE32-704A-BD99-F1F29C8A36AC}"/>
              </a:ext>
            </a:extLst>
          </p:cNvPr>
          <p:cNvSpPr>
            <a:spLocks noGrp="1"/>
          </p:cNvSpPr>
          <p:nvPr>
            <p:ph type="title"/>
          </p:nvPr>
        </p:nvSpPr>
        <p:spPr/>
        <p:txBody>
          <a:bodyPr>
            <a:normAutofit/>
          </a:bodyPr>
          <a:lstStyle/>
          <a:p>
            <a:r>
              <a:rPr lang="nl-NL" sz="3600" dirty="0"/>
              <a:t>6. Meer inspiratie    </a:t>
            </a:r>
          </a:p>
        </p:txBody>
      </p:sp>
      <p:pic>
        <p:nvPicPr>
          <p:cNvPr id="5" name="Tijdelijke aanduiding voor inhoud 4">
            <a:hlinkClick r:id="rId2"/>
            <a:extLst>
              <a:ext uri="{FF2B5EF4-FFF2-40B4-BE49-F238E27FC236}">
                <a16:creationId xmlns:a16="http://schemas.microsoft.com/office/drawing/2014/main" id="{31F642F0-AD55-9D4D-8C84-0AE18FB47D20}"/>
              </a:ext>
            </a:extLst>
          </p:cNvPr>
          <p:cNvPicPr>
            <a:picLocks noGrp="1" noChangeAspect="1"/>
          </p:cNvPicPr>
          <p:nvPr>
            <p:ph idx="1"/>
          </p:nvPr>
        </p:nvPicPr>
        <p:blipFill>
          <a:blip r:embed="rId3"/>
          <a:stretch>
            <a:fillRect/>
          </a:stretch>
        </p:blipFill>
        <p:spPr>
          <a:xfrm>
            <a:off x="696002" y="1566188"/>
            <a:ext cx="3659132" cy="1938190"/>
          </a:xfrm>
        </p:spPr>
      </p:pic>
      <p:grpSp>
        <p:nvGrpSpPr>
          <p:cNvPr id="16" name="Groep 15">
            <a:extLst>
              <a:ext uri="{FF2B5EF4-FFF2-40B4-BE49-F238E27FC236}">
                <a16:creationId xmlns:a16="http://schemas.microsoft.com/office/drawing/2014/main" id="{9CA4596C-0B57-244D-9961-6F45A67FDF0F}"/>
              </a:ext>
            </a:extLst>
          </p:cNvPr>
          <p:cNvGrpSpPr/>
          <p:nvPr/>
        </p:nvGrpSpPr>
        <p:grpSpPr>
          <a:xfrm>
            <a:off x="5627388" y="1734890"/>
            <a:ext cx="3326011" cy="1835577"/>
            <a:chOff x="4711701" y="1793301"/>
            <a:chExt cx="3326011" cy="1835577"/>
          </a:xfrm>
        </p:grpSpPr>
        <p:pic>
          <p:nvPicPr>
            <p:cNvPr id="11" name="Afbeelding 10" descr="Afbeelding met tekst&#10;&#10;Automatisch gegenereerde beschrijving">
              <a:hlinkClick r:id="rId4"/>
              <a:extLst>
                <a:ext uri="{FF2B5EF4-FFF2-40B4-BE49-F238E27FC236}">
                  <a16:creationId xmlns:a16="http://schemas.microsoft.com/office/drawing/2014/main" id="{2E399F8E-BFFA-684B-B542-69975E0BCB82}"/>
                </a:ext>
              </a:extLst>
            </p:cNvPr>
            <p:cNvPicPr>
              <a:picLocks noChangeAspect="1"/>
            </p:cNvPicPr>
            <p:nvPr/>
          </p:nvPicPr>
          <p:blipFill>
            <a:blip r:embed="rId5"/>
            <a:stretch>
              <a:fillRect/>
            </a:stretch>
          </p:blipFill>
          <p:spPr>
            <a:xfrm>
              <a:off x="4711701" y="1895916"/>
              <a:ext cx="2180166" cy="1659975"/>
            </a:xfrm>
            <a:prstGeom prst="rect">
              <a:avLst/>
            </a:prstGeom>
          </p:spPr>
        </p:pic>
        <p:pic>
          <p:nvPicPr>
            <p:cNvPr id="15" name="Afbeelding 14">
              <a:extLst>
                <a:ext uri="{FF2B5EF4-FFF2-40B4-BE49-F238E27FC236}">
                  <a16:creationId xmlns:a16="http://schemas.microsoft.com/office/drawing/2014/main" id="{56DE3356-3C75-9D44-B8F0-8F32CB7ACD64}"/>
                </a:ext>
              </a:extLst>
            </p:cNvPr>
            <p:cNvPicPr>
              <a:picLocks noChangeAspect="1"/>
            </p:cNvPicPr>
            <p:nvPr/>
          </p:nvPicPr>
          <p:blipFill>
            <a:blip r:embed="rId6"/>
            <a:stretch>
              <a:fillRect/>
            </a:stretch>
          </p:blipFill>
          <p:spPr>
            <a:xfrm>
              <a:off x="6891867" y="1793301"/>
              <a:ext cx="1145845" cy="1835577"/>
            </a:xfrm>
            <a:prstGeom prst="rect">
              <a:avLst/>
            </a:prstGeom>
          </p:spPr>
        </p:pic>
      </p:grpSp>
      <p:grpSp>
        <p:nvGrpSpPr>
          <p:cNvPr id="6" name="Groep 5">
            <a:extLst>
              <a:ext uri="{FF2B5EF4-FFF2-40B4-BE49-F238E27FC236}">
                <a16:creationId xmlns:a16="http://schemas.microsoft.com/office/drawing/2014/main" id="{359D0465-FCF0-0A47-9166-3BC7D61E3A35}"/>
              </a:ext>
            </a:extLst>
          </p:cNvPr>
          <p:cNvGrpSpPr/>
          <p:nvPr/>
        </p:nvGrpSpPr>
        <p:grpSpPr>
          <a:xfrm>
            <a:off x="763046" y="4317599"/>
            <a:ext cx="3777056" cy="1711516"/>
            <a:chOff x="763046" y="4317599"/>
            <a:chExt cx="3777056" cy="1711516"/>
          </a:xfrm>
        </p:grpSpPr>
        <p:pic>
          <p:nvPicPr>
            <p:cNvPr id="18" name="Afbeelding 17">
              <a:hlinkClick r:id="rId7"/>
              <a:extLst>
                <a:ext uri="{FF2B5EF4-FFF2-40B4-BE49-F238E27FC236}">
                  <a16:creationId xmlns:a16="http://schemas.microsoft.com/office/drawing/2014/main" id="{48FD6534-D9B2-814D-916F-DE70FB913D54}"/>
                </a:ext>
              </a:extLst>
            </p:cNvPr>
            <p:cNvPicPr>
              <a:picLocks noChangeAspect="1"/>
            </p:cNvPicPr>
            <p:nvPr/>
          </p:nvPicPr>
          <p:blipFill rotWithShape="1">
            <a:blip r:embed="rId8"/>
            <a:srcRect t="12325"/>
            <a:stretch/>
          </p:blipFill>
          <p:spPr>
            <a:xfrm>
              <a:off x="763046" y="4317599"/>
              <a:ext cx="2461204" cy="1711516"/>
            </a:xfrm>
            <a:prstGeom prst="rect">
              <a:avLst/>
            </a:prstGeom>
          </p:spPr>
        </p:pic>
        <p:grpSp>
          <p:nvGrpSpPr>
            <p:cNvPr id="24" name="Groep 23">
              <a:extLst>
                <a:ext uri="{FF2B5EF4-FFF2-40B4-BE49-F238E27FC236}">
                  <a16:creationId xmlns:a16="http://schemas.microsoft.com/office/drawing/2014/main" id="{53BD5D6D-D9E2-3A41-B5AA-D4D30BCD14AD}"/>
                </a:ext>
              </a:extLst>
            </p:cNvPr>
            <p:cNvGrpSpPr/>
            <p:nvPr/>
          </p:nvGrpSpPr>
          <p:grpSpPr>
            <a:xfrm>
              <a:off x="3298551" y="4378320"/>
              <a:ext cx="1241551" cy="1644750"/>
              <a:chOff x="4121149" y="3700242"/>
              <a:chExt cx="1974851" cy="2414758"/>
            </a:xfrm>
          </p:grpSpPr>
          <p:pic>
            <p:nvPicPr>
              <p:cNvPr id="20" name="Afbeelding 19">
                <a:extLst>
                  <a:ext uri="{FF2B5EF4-FFF2-40B4-BE49-F238E27FC236}">
                    <a16:creationId xmlns:a16="http://schemas.microsoft.com/office/drawing/2014/main" id="{D762F57B-EB9D-EF4D-B9B7-D06F62692F7C}"/>
                  </a:ext>
                </a:extLst>
              </p:cNvPr>
              <p:cNvPicPr>
                <a:picLocks noChangeAspect="1"/>
              </p:cNvPicPr>
              <p:nvPr/>
            </p:nvPicPr>
            <p:blipFill rotWithShape="1">
              <a:blip r:embed="rId9"/>
              <a:srcRect r="61907"/>
              <a:stretch/>
            </p:blipFill>
            <p:spPr>
              <a:xfrm>
                <a:off x="4121149" y="3700242"/>
                <a:ext cx="1974851" cy="878285"/>
              </a:xfrm>
              <a:prstGeom prst="rect">
                <a:avLst/>
              </a:prstGeom>
            </p:spPr>
          </p:pic>
          <p:pic>
            <p:nvPicPr>
              <p:cNvPr id="22" name="Afbeelding 21">
                <a:extLst>
                  <a:ext uri="{FF2B5EF4-FFF2-40B4-BE49-F238E27FC236}">
                    <a16:creationId xmlns:a16="http://schemas.microsoft.com/office/drawing/2014/main" id="{F496EDB1-0973-984C-8642-F99CCFB533DF}"/>
                  </a:ext>
                </a:extLst>
              </p:cNvPr>
              <p:cNvPicPr>
                <a:picLocks noChangeAspect="1"/>
              </p:cNvPicPr>
              <p:nvPr/>
            </p:nvPicPr>
            <p:blipFill rotWithShape="1">
              <a:blip r:embed="rId9"/>
              <a:srcRect l="40377" r="28306"/>
              <a:stretch/>
            </p:blipFill>
            <p:spPr>
              <a:xfrm>
                <a:off x="4378996" y="4524221"/>
                <a:ext cx="1422788" cy="769673"/>
              </a:xfrm>
              <a:prstGeom prst="rect">
                <a:avLst/>
              </a:prstGeom>
            </p:spPr>
          </p:pic>
          <p:pic>
            <p:nvPicPr>
              <p:cNvPr id="23" name="Afbeelding 22">
                <a:extLst>
                  <a:ext uri="{FF2B5EF4-FFF2-40B4-BE49-F238E27FC236}">
                    <a16:creationId xmlns:a16="http://schemas.microsoft.com/office/drawing/2014/main" id="{AF1074E0-9A5B-5446-A45E-DD89563CAC5D}"/>
                  </a:ext>
                </a:extLst>
              </p:cNvPr>
              <p:cNvPicPr>
                <a:picLocks noChangeAspect="1"/>
              </p:cNvPicPr>
              <p:nvPr/>
            </p:nvPicPr>
            <p:blipFill rotWithShape="1">
              <a:blip r:embed="rId9"/>
              <a:srcRect l="72941"/>
              <a:stretch/>
            </p:blipFill>
            <p:spPr>
              <a:xfrm>
                <a:off x="4378996" y="5317471"/>
                <a:ext cx="1273848" cy="797529"/>
              </a:xfrm>
              <a:prstGeom prst="rect">
                <a:avLst/>
              </a:prstGeom>
            </p:spPr>
          </p:pic>
        </p:grpSp>
      </p:grpSp>
      <p:sp>
        <p:nvSpPr>
          <p:cNvPr id="26" name="Tekstvak 25">
            <a:extLst>
              <a:ext uri="{FF2B5EF4-FFF2-40B4-BE49-F238E27FC236}">
                <a16:creationId xmlns:a16="http://schemas.microsoft.com/office/drawing/2014/main" id="{C6DB827F-AA79-2C4A-9E0D-9246C7369284}"/>
              </a:ext>
            </a:extLst>
          </p:cNvPr>
          <p:cNvSpPr txBox="1"/>
          <p:nvPr/>
        </p:nvSpPr>
        <p:spPr>
          <a:xfrm>
            <a:off x="4259885" y="3784994"/>
            <a:ext cx="3164773" cy="261610"/>
          </a:xfrm>
          <a:prstGeom prst="rect">
            <a:avLst/>
          </a:prstGeom>
          <a:noFill/>
        </p:spPr>
        <p:txBody>
          <a:bodyPr wrap="square" rtlCol="0">
            <a:spAutoFit/>
          </a:bodyPr>
          <a:lstStyle/>
          <a:p>
            <a:r>
              <a:rPr lang="nl-NL" sz="1100" i="1" dirty="0">
                <a:solidFill>
                  <a:schemeClr val="bg1">
                    <a:lumMod val="50000"/>
                  </a:schemeClr>
                </a:solidFill>
              </a:rPr>
              <a:t>Klik op afbeelding in  diavoorstelling voor meer info</a:t>
            </a:r>
          </a:p>
        </p:txBody>
      </p:sp>
      <p:pic>
        <p:nvPicPr>
          <p:cNvPr id="4" name="Afbeelding 3" descr="Afbeelding met tekst, persoon&#10;&#10;Automatisch gegenereerde beschrijving">
            <a:hlinkClick r:id="rId10"/>
            <a:extLst>
              <a:ext uri="{FF2B5EF4-FFF2-40B4-BE49-F238E27FC236}">
                <a16:creationId xmlns:a16="http://schemas.microsoft.com/office/drawing/2014/main" id="{27577FF4-8333-DE40-90B3-067954ABC377}"/>
              </a:ext>
            </a:extLst>
          </p:cNvPr>
          <p:cNvPicPr>
            <a:picLocks noChangeAspect="1"/>
          </p:cNvPicPr>
          <p:nvPr/>
        </p:nvPicPr>
        <p:blipFill rotWithShape="1">
          <a:blip r:embed="rId11"/>
          <a:srcRect l="1778" r="11731"/>
          <a:stretch/>
        </p:blipFill>
        <p:spPr>
          <a:xfrm>
            <a:off x="5893725" y="4614530"/>
            <a:ext cx="3325630" cy="1408540"/>
          </a:xfrm>
          <a:prstGeom prst="rect">
            <a:avLst/>
          </a:prstGeom>
        </p:spPr>
      </p:pic>
      <p:pic>
        <p:nvPicPr>
          <p:cNvPr id="8" name="Afbeelding 7">
            <a:extLst>
              <a:ext uri="{FF2B5EF4-FFF2-40B4-BE49-F238E27FC236}">
                <a16:creationId xmlns:a16="http://schemas.microsoft.com/office/drawing/2014/main" id="{1E7828E3-2707-7C4A-8FD4-2DE697DFDF8B}"/>
              </a:ext>
            </a:extLst>
          </p:cNvPr>
          <p:cNvPicPr>
            <a:picLocks noChangeAspect="1"/>
          </p:cNvPicPr>
          <p:nvPr/>
        </p:nvPicPr>
        <p:blipFill rotWithShape="1">
          <a:blip r:embed="rId12"/>
          <a:srcRect r="8929"/>
          <a:stretch/>
        </p:blipFill>
        <p:spPr>
          <a:xfrm>
            <a:off x="4355133" y="1690688"/>
            <a:ext cx="546475" cy="803142"/>
          </a:xfrm>
          <a:prstGeom prst="rect">
            <a:avLst/>
          </a:prstGeom>
        </p:spPr>
      </p:pic>
    </p:spTree>
    <p:extLst>
      <p:ext uri="{BB962C8B-B14F-4D97-AF65-F5344CB8AC3E}">
        <p14:creationId xmlns:p14="http://schemas.microsoft.com/office/powerpoint/2010/main" val="1311649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77041-AA14-E74E-9362-0AAEA66D9701}"/>
              </a:ext>
            </a:extLst>
          </p:cNvPr>
          <p:cNvSpPr>
            <a:spLocks noGrp="1"/>
          </p:cNvSpPr>
          <p:nvPr>
            <p:ph type="title"/>
          </p:nvPr>
        </p:nvSpPr>
        <p:spPr/>
        <p:txBody>
          <a:bodyPr>
            <a:normAutofit/>
          </a:bodyPr>
          <a:lstStyle/>
          <a:p>
            <a:r>
              <a:rPr lang="nl-NL" sz="3600" dirty="0"/>
              <a:t>6. Knelpunten</a:t>
            </a:r>
          </a:p>
        </p:txBody>
      </p:sp>
      <p:sp>
        <p:nvSpPr>
          <p:cNvPr id="3" name="Tijdelijke aanduiding voor inhoud 2">
            <a:extLst>
              <a:ext uri="{FF2B5EF4-FFF2-40B4-BE49-F238E27FC236}">
                <a16:creationId xmlns:a16="http://schemas.microsoft.com/office/drawing/2014/main" id="{62424C9A-CD25-A64A-BAD8-EE1D8B756FF5}"/>
              </a:ext>
            </a:extLst>
          </p:cNvPr>
          <p:cNvSpPr>
            <a:spLocks noGrp="1"/>
          </p:cNvSpPr>
          <p:nvPr>
            <p:ph idx="1"/>
          </p:nvPr>
        </p:nvSpPr>
        <p:spPr/>
        <p:txBody>
          <a:bodyPr/>
          <a:lstStyle/>
          <a:p>
            <a:r>
              <a:rPr lang="nl-NL" sz="2000" dirty="0"/>
              <a:t>'Je weet niet wat je niet weet’:</a:t>
            </a:r>
          </a:p>
          <a:p>
            <a:pPr lvl="1"/>
            <a:r>
              <a:rPr lang="nl-NL" sz="2000" dirty="0"/>
              <a:t>Een groep mensen hebben we niet in beeld.</a:t>
            </a:r>
          </a:p>
          <a:p>
            <a:pPr lvl="1"/>
            <a:r>
              <a:rPr lang="nl-NL" sz="2000" dirty="0"/>
              <a:t>Deze mensen zijn in 1</a:t>
            </a:r>
            <a:r>
              <a:rPr lang="nl-NL" sz="2000" baseline="30000" dirty="0"/>
              <a:t>e</a:t>
            </a:r>
            <a:r>
              <a:rPr lang="nl-NL" sz="2000" dirty="0"/>
              <a:t> golf buiten beeld geraakt, nu nog maar deels </a:t>
            </a:r>
          </a:p>
          <a:p>
            <a:r>
              <a:rPr lang="nl-NL" sz="2000" dirty="0"/>
              <a:t>Indruk dat weinig huisartsenpraktijken en eerste lijn zorgverleners een plan hebben hoe ze longpatiënten in deze tijd kunnen bereiken en ondersteunen. </a:t>
            </a:r>
          </a:p>
          <a:p>
            <a:pPr marL="0" indent="0">
              <a:buNone/>
            </a:pPr>
            <a:endParaRPr lang="nl-NL" dirty="0"/>
          </a:p>
          <a:p>
            <a:pPr marL="0" indent="0">
              <a:buNone/>
            </a:pPr>
            <a:r>
              <a:rPr lang="nl-NL" dirty="0"/>
              <a:t> </a:t>
            </a:r>
          </a:p>
        </p:txBody>
      </p:sp>
      <p:sp>
        <p:nvSpPr>
          <p:cNvPr id="4" name="Tekstvak 3">
            <a:extLst>
              <a:ext uri="{FF2B5EF4-FFF2-40B4-BE49-F238E27FC236}">
                <a16:creationId xmlns:a16="http://schemas.microsoft.com/office/drawing/2014/main" id="{BEBDC3E4-5939-794B-87FC-30C547909E8C}"/>
              </a:ext>
            </a:extLst>
          </p:cNvPr>
          <p:cNvSpPr txBox="1"/>
          <p:nvPr/>
        </p:nvSpPr>
        <p:spPr>
          <a:xfrm>
            <a:off x="2914700" y="4001294"/>
            <a:ext cx="6154874" cy="1477328"/>
          </a:xfrm>
          <a:prstGeom prst="rect">
            <a:avLst/>
          </a:prstGeom>
          <a:noFill/>
        </p:spPr>
        <p:txBody>
          <a:bodyPr wrap="square" rtlCol="0">
            <a:spAutoFit/>
          </a:bodyPr>
          <a:lstStyle/>
          <a:p>
            <a:r>
              <a:rPr lang="nl-NL" i="1" dirty="0">
                <a:solidFill>
                  <a:srgbClr val="0070C0"/>
                </a:solidFill>
              </a:rPr>
              <a:t>Binnen huisartspraktijken inventariseren </a:t>
            </a:r>
            <a:r>
              <a:rPr lang="nl-NL" i="1" dirty="0" err="1">
                <a:solidFill>
                  <a:srgbClr val="0070C0"/>
                </a:solidFill>
              </a:rPr>
              <a:t>POH’ers</a:t>
            </a:r>
            <a:r>
              <a:rPr lang="nl-NL" i="1" dirty="0">
                <a:solidFill>
                  <a:srgbClr val="0070C0"/>
                </a:solidFill>
              </a:rPr>
              <a:t> welke patiënten afgelopen tijd wel en niet zijn geweest, en wie welke lijsten (ACQ) heeft ingevuld. De patiënten waar geen contact mee is geweest afgelopen tijd, belt de </a:t>
            </a:r>
            <a:r>
              <a:rPr lang="nl-NL" i="1" dirty="0" err="1">
                <a:solidFill>
                  <a:srgbClr val="0070C0"/>
                </a:solidFill>
              </a:rPr>
              <a:t>POH’er</a:t>
            </a:r>
            <a:r>
              <a:rPr lang="nl-NL" i="1" dirty="0">
                <a:solidFill>
                  <a:srgbClr val="0070C0"/>
                </a:solidFill>
              </a:rPr>
              <a:t> na. Maar de groep is groot, en daarmee de achterstand in persoonlijk contact. </a:t>
            </a:r>
          </a:p>
        </p:txBody>
      </p:sp>
    </p:spTree>
    <p:extLst>
      <p:ext uri="{BB962C8B-B14F-4D97-AF65-F5344CB8AC3E}">
        <p14:creationId xmlns:p14="http://schemas.microsoft.com/office/powerpoint/2010/main" val="240926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ECF91-EA91-2C46-A4A1-BF9D684DF912}"/>
              </a:ext>
            </a:extLst>
          </p:cNvPr>
          <p:cNvSpPr>
            <a:spLocks noGrp="1"/>
          </p:cNvSpPr>
          <p:nvPr>
            <p:ph type="title"/>
          </p:nvPr>
        </p:nvSpPr>
        <p:spPr/>
        <p:txBody>
          <a:bodyPr>
            <a:normAutofit/>
          </a:bodyPr>
          <a:lstStyle/>
          <a:p>
            <a:r>
              <a:rPr lang="nl-NL" sz="3600" dirty="0"/>
              <a:t>Doel en opzet brainstormsessies</a:t>
            </a:r>
          </a:p>
        </p:txBody>
      </p:sp>
      <p:sp>
        <p:nvSpPr>
          <p:cNvPr id="3" name="Tijdelijke aanduiding voor inhoud 2">
            <a:extLst>
              <a:ext uri="{FF2B5EF4-FFF2-40B4-BE49-F238E27FC236}">
                <a16:creationId xmlns:a16="http://schemas.microsoft.com/office/drawing/2014/main" id="{BF7471E5-32DA-CA48-8F54-4275831BCC4E}"/>
              </a:ext>
            </a:extLst>
          </p:cNvPr>
          <p:cNvSpPr>
            <a:spLocks noGrp="1"/>
          </p:cNvSpPr>
          <p:nvPr>
            <p:ph idx="1"/>
          </p:nvPr>
        </p:nvSpPr>
        <p:spPr/>
        <p:txBody>
          <a:bodyPr>
            <a:noAutofit/>
          </a:bodyPr>
          <a:lstStyle/>
          <a:p>
            <a:pPr marL="0" indent="0">
              <a:buNone/>
            </a:pPr>
            <a:r>
              <a:rPr lang="nl-NL" sz="2000" dirty="0"/>
              <a:t>Achtergrond</a:t>
            </a:r>
          </a:p>
          <a:p>
            <a:pPr lvl="1"/>
            <a:r>
              <a:rPr lang="nl-NL" sz="1800" dirty="0"/>
              <a:t>Er is het nodige ontwikkeld rond COVID-19 herstelzorg in afgelopen jaar.</a:t>
            </a:r>
          </a:p>
          <a:p>
            <a:pPr lvl="1"/>
            <a:r>
              <a:rPr lang="nl-NL" sz="1800" dirty="0"/>
              <a:t>En er zijn nog veel problemen rond hervatting van de reguliere zorg in coronatijd.</a:t>
            </a:r>
          </a:p>
          <a:p>
            <a:pPr lvl="1"/>
            <a:r>
              <a:rPr lang="nl-NL" sz="1800" dirty="0"/>
              <a:t>Tegelijkertijd weten veel van ons mogelijkheden te creëren om de zorg aan longpatiënten tóch doorgang te laten vinden, al dan niet op een andere manier.</a:t>
            </a:r>
          </a:p>
          <a:p>
            <a:pPr marL="0" indent="0">
              <a:buNone/>
            </a:pPr>
            <a:r>
              <a:rPr lang="nl-NL" sz="2000" dirty="0"/>
              <a:t>Doel</a:t>
            </a:r>
          </a:p>
          <a:p>
            <a:pPr lvl="1"/>
            <a:r>
              <a:rPr lang="nl-NL" sz="1800" dirty="0"/>
              <a:t>Met elkaar in gesprek gaan over mogelijke creatieve oplossingen rond (hervatting van) longzorg in coronatijd. </a:t>
            </a:r>
          </a:p>
          <a:p>
            <a:pPr lvl="1"/>
            <a:r>
              <a:rPr lang="nl-NL" sz="1800" dirty="0"/>
              <a:t>En hoe we daar mogelijk gezamenlijk in LAN verband aan kunnen bijdragen</a:t>
            </a:r>
          </a:p>
          <a:p>
            <a:pPr marL="0" indent="0">
              <a:buNone/>
            </a:pPr>
            <a:r>
              <a:rPr lang="nl-NL" sz="2000" dirty="0"/>
              <a:t>Opzet</a:t>
            </a:r>
          </a:p>
          <a:p>
            <a:pPr lvl="1"/>
            <a:r>
              <a:rPr lang="nl-NL" sz="1800" dirty="0"/>
              <a:t>Drie online brainstormsessies half december 2020</a:t>
            </a:r>
          </a:p>
          <a:p>
            <a:pPr lvl="1"/>
            <a:r>
              <a:rPr lang="nl-NL" sz="1800" dirty="0"/>
              <a:t>In wisselende samenstelling met een ieder die wil meedenken</a:t>
            </a:r>
          </a:p>
          <a:p>
            <a:pPr lvl="1"/>
            <a:r>
              <a:rPr lang="nl-NL" sz="1800" dirty="0"/>
              <a:t>In totaal 24 deelnemers</a:t>
            </a:r>
          </a:p>
        </p:txBody>
      </p:sp>
    </p:spTree>
    <p:extLst>
      <p:ext uri="{BB962C8B-B14F-4D97-AF65-F5344CB8AC3E}">
        <p14:creationId xmlns:p14="http://schemas.microsoft.com/office/powerpoint/2010/main" val="62132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65A54E-EA77-0047-9C16-CFC73F22266D}"/>
              </a:ext>
            </a:extLst>
          </p:cNvPr>
          <p:cNvSpPr>
            <a:spLocks noGrp="1"/>
          </p:cNvSpPr>
          <p:nvPr>
            <p:ph type="title"/>
          </p:nvPr>
        </p:nvSpPr>
        <p:spPr/>
        <p:txBody>
          <a:bodyPr>
            <a:normAutofit/>
          </a:bodyPr>
          <a:lstStyle/>
          <a:p>
            <a:r>
              <a:rPr lang="nl-NL" sz="3600" dirty="0"/>
              <a:t>6. Knelpunten - vervolg</a:t>
            </a:r>
          </a:p>
        </p:txBody>
      </p:sp>
      <p:sp>
        <p:nvSpPr>
          <p:cNvPr id="3" name="Tijdelijke aanduiding voor inhoud 2">
            <a:extLst>
              <a:ext uri="{FF2B5EF4-FFF2-40B4-BE49-F238E27FC236}">
                <a16:creationId xmlns:a16="http://schemas.microsoft.com/office/drawing/2014/main" id="{89F243E9-46B5-494C-B3ED-0D4115D828D9}"/>
              </a:ext>
            </a:extLst>
          </p:cNvPr>
          <p:cNvSpPr>
            <a:spLocks noGrp="1"/>
          </p:cNvSpPr>
          <p:nvPr>
            <p:ph idx="1"/>
          </p:nvPr>
        </p:nvSpPr>
        <p:spPr/>
        <p:txBody>
          <a:bodyPr>
            <a:normAutofit/>
          </a:bodyPr>
          <a:lstStyle/>
          <a:p>
            <a:r>
              <a:rPr lang="nl-NL" sz="2000" dirty="0"/>
              <a:t>Huisartsen kunnen beperkte steun bieden door het wegvallen van spirometrie metingen.</a:t>
            </a:r>
          </a:p>
          <a:p>
            <a:r>
              <a:rPr lang="nl-NL" sz="2000" dirty="0"/>
              <a:t>En verwijzen nu door naar longarts. </a:t>
            </a:r>
          </a:p>
          <a:p>
            <a:r>
              <a:rPr lang="nl-NL" sz="2000" dirty="0"/>
              <a:t>Ook patiënten kloppen aan voor herhaalrecepten bij longarts.</a:t>
            </a:r>
          </a:p>
          <a:p>
            <a:r>
              <a:rPr lang="nl-NL" sz="2000" dirty="0"/>
              <a:t>Regie op toepassing </a:t>
            </a:r>
            <a:r>
              <a:rPr lang="nl-NL" sz="2000" dirty="0" err="1"/>
              <a:t>e-health</a:t>
            </a:r>
            <a:r>
              <a:rPr lang="nl-NL" sz="2000" dirty="0"/>
              <a:t> ontbreekt, binnen zorginstellingen en op landelijk niveau.</a:t>
            </a:r>
          </a:p>
        </p:txBody>
      </p:sp>
      <p:sp>
        <p:nvSpPr>
          <p:cNvPr id="4" name="Tekstvak 3">
            <a:extLst>
              <a:ext uri="{FF2B5EF4-FFF2-40B4-BE49-F238E27FC236}">
                <a16:creationId xmlns:a16="http://schemas.microsoft.com/office/drawing/2014/main" id="{BDF023F5-2191-B74B-8829-65D749BB0158}"/>
              </a:ext>
            </a:extLst>
          </p:cNvPr>
          <p:cNvSpPr txBox="1"/>
          <p:nvPr/>
        </p:nvSpPr>
        <p:spPr>
          <a:xfrm>
            <a:off x="2838894" y="3773498"/>
            <a:ext cx="6900530" cy="2031325"/>
          </a:xfrm>
          <a:prstGeom prst="rect">
            <a:avLst/>
          </a:prstGeom>
          <a:noFill/>
        </p:spPr>
        <p:txBody>
          <a:bodyPr wrap="square" rtlCol="0">
            <a:spAutoFit/>
          </a:bodyPr>
          <a:lstStyle/>
          <a:p>
            <a:r>
              <a:rPr lang="nl-NL" i="1" dirty="0">
                <a:solidFill>
                  <a:srgbClr val="0070C0"/>
                </a:solidFill>
              </a:rPr>
              <a:t>Een praktijkverpleegkundige mailt de volgende oplossing die huisartsen in haar praktijk hebben bedacht. De patiënt doet een coronatest, bij een negatieve uitslag vindt spirometrie onderzoek plaats in de praktijk. Dit geeft geen 100% zekerheid, maar de patiënten ervaren het als prettig. Ze willen graag weten waar hun klachten vandaan komen. De anamnese is daarbij naar mening van deze verpleegkundige het belangrijkste, maar patiënten willen ‘graag cijfers zien’.</a:t>
            </a:r>
          </a:p>
        </p:txBody>
      </p:sp>
    </p:spTree>
    <p:extLst>
      <p:ext uri="{BB962C8B-B14F-4D97-AF65-F5344CB8AC3E}">
        <p14:creationId xmlns:p14="http://schemas.microsoft.com/office/powerpoint/2010/main" val="718886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F170C7-FF61-2B4D-B6E6-894A3E795E48}"/>
              </a:ext>
            </a:extLst>
          </p:cNvPr>
          <p:cNvSpPr>
            <a:spLocks noGrp="1"/>
          </p:cNvSpPr>
          <p:nvPr>
            <p:ph type="title"/>
          </p:nvPr>
        </p:nvSpPr>
        <p:spPr/>
        <p:txBody>
          <a:bodyPr>
            <a:normAutofit/>
          </a:bodyPr>
          <a:lstStyle/>
          <a:p>
            <a:r>
              <a:rPr lang="nl-NL" sz="3600" dirty="0"/>
              <a:t>Dank voor uw bijdrage! En vervolg</a:t>
            </a:r>
          </a:p>
        </p:txBody>
      </p:sp>
      <p:sp>
        <p:nvSpPr>
          <p:cNvPr id="3" name="Tijdelijke aanduiding voor inhoud 2">
            <a:extLst>
              <a:ext uri="{FF2B5EF4-FFF2-40B4-BE49-F238E27FC236}">
                <a16:creationId xmlns:a16="http://schemas.microsoft.com/office/drawing/2014/main" id="{775401B5-263B-F541-B000-2349DD2688D3}"/>
              </a:ext>
            </a:extLst>
          </p:cNvPr>
          <p:cNvSpPr>
            <a:spLocks noGrp="1"/>
          </p:cNvSpPr>
          <p:nvPr>
            <p:ph idx="1"/>
          </p:nvPr>
        </p:nvSpPr>
        <p:spPr/>
        <p:txBody>
          <a:bodyPr/>
          <a:lstStyle/>
          <a:p>
            <a:r>
              <a:rPr lang="nl-NL" sz="2000" dirty="0"/>
              <a:t>De uitkomsten en deze </a:t>
            </a:r>
            <a:r>
              <a:rPr lang="nl-NL" sz="2000" dirty="0" err="1"/>
              <a:t>powerpoint</a:t>
            </a:r>
            <a:r>
              <a:rPr lang="nl-NL" sz="2000" dirty="0"/>
              <a:t> mag u gebruiken en verspreiden.</a:t>
            </a:r>
          </a:p>
          <a:p>
            <a:r>
              <a:rPr lang="nl-NL" sz="2000" dirty="0"/>
              <a:t>Komende tijd bekijken we welke zaken we mogelijk kunnen oppakken in LAN verband.</a:t>
            </a:r>
          </a:p>
          <a:p>
            <a:r>
              <a:rPr lang="nl-NL" sz="2000" dirty="0"/>
              <a:t>Met een focus op kortere termijn acties en langere termijn plannen.</a:t>
            </a:r>
          </a:p>
          <a:p>
            <a:r>
              <a:rPr lang="nl-NL" sz="2000" dirty="0"/>
              <a:t>Mocht u nog vragen en of suggesties hebben, we horen ze graag.</a:t>
            </a:r>
          </a:p>
          <a:p>
            <a:r>
              <a:rPr lang="nl-NL" sz="2000" dirty="0"/>
              <a:t>Dit kan via:</a:t>
            </a:r>
          </a:p>
          <a:p>
            <a:pPr lvl="1"/>
            <a:r>
              <a:rPr lang="nl-NL" sz="2000" dirty="0"/>
              <a:t>Emiel </a:t>
            </a:r>
            <a:r>
              <a:rPr lang="nl-NL" sz="2000" dirty="0" err="1"/>
              <a:t>Rolink</a:t>
            </a:r>
            <a:r>
              <a:rPr lang="nl-NL" sz="2000" dirty="0"/>
              <a:t>, directeur LAN: </a:t>
            </a:r>
            <a:r>
              <a:rPr lang="nl-NL" sz="2000" dirty="0">
                <a:hlinkClick r:id="rId2"/>
              </a:rPr>
              <a:t>rolink@longalliantie.nl</a:t>
            </a:r>
            <a:r>
              <a:rPr lang="nl-NL" sz="2000" dirty="0"/>
              <a:t> </a:t>
            </a:r>
          </a:p>
          <a:p>
            <a:pPr lvl="1"/>
            <a:r>
              <a:rPr lang="nl-NL" sz="2000" dirty="0"/>
              <a:t>Tamara </a:t>
            </a:r>
            <a:r>
              <a:rPr lang="nl-NL" sz="2000" dirty="0" err="1"/>
              <a:t>Raaijmakers</a:t>
            </a:r>
            <a:r>
              <a:rPr lang="nl-NL" sz="2000" dirty="0"/>
              <a:t>, coördinator vrij ademen </a:t>
            </a:r>
            <a:r>
              <a:rPr lang="nl-NL" sz="2000" dirty="0">
                <a:hlinkClick r:id="rId3"/>
              </a:rPr>
              <a:t>raaijmakers@longalliantie.nl</a:t>
            </a:r>
            <a:r>
              <a:rPr lang="nl-NL" sz="2000" dirty="0"/>
              <a:t> </a:t>
            </a:r>
          </a:p>
          <a:p>
            <a:pPr marL="0" indent="0">
              <a:buNone/>
            </a:pPr>
            <a:endParaRPr lang="nl-NL" sz="2000" dirty="0"/>
          </a:p>
        </p:txBody>
      </p:sp>
    </p:spTree>
    <p:extLst>
      <p:ext uri="{BB962C8B-B14F-4D97-AF65-F5344CB8AC3E}">
        <p14:creationId xmlns:p14="http://schemas.microsoft.com/office/powerpoint/2010/main" val="243293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76E20-F833-A24D-9C99-423401B91322}"/>
              </a:ext>
            </a:extLst>
          </p:cNvPr>
          <p:cNvSpPr>
            <a:spLocks noGrp="1"/>
          </p:cNvSpPr>
          <p:nvPr>
            <p:ph type="title"/>
          </p:nvPr>
        </p:nvSpPr>
        <p:spPr/>
        <p:txBody>
          <a:bodyPr>
            <a:normAutofit/>
          </a:bodyPr>
          <a:lstStyle/>
          <a:p>
            <a:r>
              <a:rPr lang="nl-NL" sz="3600" dirty="0"/>
              <a:t>Ter info: ontwikkelingen COVID-19 herstelzorg</a:t>
            </a:r>
          </a:p>
        </p:txBody>
      </p:sp>
      <p:sp>
        <p:nvSpPr>
          <p:cNvPr id="3" name="Tijdelijke aanduiding voor inhoud 2">
            <a:extLst>
              <a:ext uri="{FF2B5EF4-FFF2-40B4-BE49-F238E27FC236}">
                <a16:creationId xmlns:a16="http://schemas.microsoft.com/office/drawing/2014/main" id="{925DADD0-4635-FF4A-95D9-11DA8B5B6EA7}"/>
              </a:ext>
            </a:extLst>
          </p:cNvPr>
          <p:cNvSpPr>
            <a:spLocks noGrp="1"/>
          </p:cNvSpPr>
          <p:nvPr>
            <p:ph idx="1"/>
          </p:nvPr>
        </p:nvSpPr>
        <p:spPr/>
        <p:txBody>
          <a:bodyPr>
            <a:normAutofit/>
          </a:bodyPr>
          <a:lstStyle/>
          <a:p>
            <a:pPr marL="0" indent="0">
              <a:buNone/>
            </a:pPr>
            <a:r>
              <a:rPr lang="nl-NL" sz="2000" dirty="0"/>
              <a:t>In 2020 zijn de nodige activiteiten geweest rond COVID-19 herstelzorg samen met het netwerk van Long Alliantie Nederland en Longfonds:</a:t>
            </a:r>
          </a:p>
          <a:p>
            <a:r>
              <a:rPr lang="nl-NL" sz="2000" dirty="0">
                <a:hlinkClick r:id="rId2"/>
              </a:rPr>
              <a:t>Coronalongplein.nl</a:t>
            </a:r>
            <a:r>
              <a:rPr lang="nl-NL" sz="2000" dirty="0"/>
              <a:t> </a:t>
            </a:r>
          </a:p>
          <a:p>
            <a:r>
              <a:rPr lang="nl-NL" sz="2000" dirty="0">
                <a:hlinkClick r:id="rId3"/>
              </a:rPr>
              <a:t>Handreiking voor herstelzorg </a:t>
            </a:r>
            <a:endParaRPr lang="nl-NL" sz="2000" dirty="0"/>
          </a:p>
          <a:p>
            <a:r>
              <a:rPr lang="nl-NL" sz="2000" dirty="0">
                <a:hlinkClick r:id="rId4"/>
              </a:rPr>
              <a:t>QuickScan COVID-19 </a:t>
            </a:r>
            <a:r>
              <a:rPr lang="nl-NL" sz="2000" dirty="0"/>
              <a:t>herstelzorg, zorg en preventie in Nederland </a:t>
            </a:r>
          </a:p>
          <a:p>
            <a:r>
              <a:rPr lang="nl-NL" sz="2000" dirty="0"/>
              <a:t>Start ontwikkeling multidisciplinaire richtlijn COVID-19 herstelzorg -FMS, NHG, Longfonds, LAN</a:t>
            </a:r>
          </a:p>
          <a:p>
            <a:endParaRPr lang="nl-NL" sz="2000" dirty="0"/>
          </a:p>
          <a:p>
            <a:pPr marL="0" indent="0">
              <a:buNone/>
            </a:pPr>
            <a:r>
              <a:rPr lang="nl-NL" sz="2000" dirty="0"/>
              <a:t>Meer informatie: </a:t>
            </a:r>
            <a:r>
              <a:rPr lang="nl-NL" sz="2000" dirty="0">
                <a:hlinkClick r:id="rId5"/>
              </a:rPr>
              <a:t>http://longalliantie.nl/covid-19-herstelzorg/</a:t>
            </a:r>
            <a:r>
              <a:rPr lang="nl-NL" sz="2000" dirty="0"/>
              <a:t> </a:t>
            </a:r>
          </a:p>
          <a:p>
            <a:endParaRPr lang="nl-NL" sz="2200" dirty="0"/>
          </a:p>
          <a:p>
            <a:endParaRPr lang="nl-NL" sz="2200" dirty="0"/>
          </a:p>
        </p:txBody>
      </p:sp>
    </p:spTree>
    <p:extLst>
      <p:ext uri="{BB962C8B-B14F-4D97-AF65-F5344CB8AC3E}">
        <p14:creationId xmlns:p14="http://schemas.microsoft.com/office/powerpoint/2010/main" val="357813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F1AF7-24AA-F34F-ADB8-E8D38627C3F2}"/>
              </a:ext>
            </a:extLst>
          </p:cNvPr>
          <p:cNvSpPr>
            <a:spLocks noGrp="1"/>
          </p:cNvSpPr>
          <p:nvPr>
            <p:ph type="title"/>
          </p:nvPr>
        </p:nvSpPr>
        <p:spPr/>
        <p:txBody>
          <a:bodyPr>
            <a:normAutofit/>
          </a:bodyPr>
          <a:lstStyle/>
          <a:p>
            <a:r>
              <a:rPr lang="nl-NL" sz="3600" dirty="0"/>
              <a:t>1. Aandachtspunten</a:t>
            </a:r>
          </a:p>
        </p:txBody>
      </p:sp>
      <p:sp>
        <p:nvSpPr>
          <p:cNvPr id="3" name="Tijdelijke aanduiding voor inhoud 2">
            <a:extLst>
              <a:ext uri="{FF2B5EF4-FFF2-40B4-BE49-F238E27FC236}">
                <a16:creationId xmlns:a16="http://schemas.microsoft.com/office/drawing/2014/main" id="{A8AEC943-C975-6840-92A0-3D1E2EBD0A74}"/>
              </a:ext>
            </a:extLst>
          </p:cNvPr>
          <p:cNvSpPr>
            <a:spLocks noGrp="1"/>
          </p:cNvSpPr>
          <p:nvPr>
            <p:ph idx="1"/>
          </p:nvPr>
        </p:nvSpPr>
        <p:spPr/>
        <p:txBody>
          <a:bodyPr>
            <a:normAutofit/>
          </a:bodyPr>
          <a:lstStyle/>
          <a:p>
            <a:r>
              <a:rPr lang="nl-NL" sz="2000" b="1" dirty="0"/>
              <a:t>Meer aandacht voor longpatiënten is nodig</a:t>
            </a:r>
            <a:r>
              <a:rPr lang="nl-NL" sz="2000" dirty="0"/>
              <a:t>: deze groep is extra angstig om besmet te raken met corona, en er is veel verborgen leed.</a:t>
            </a:r>
          </a:p>
          <a:p>
            <a:r>
              <a:rPr lang="nl-NL" sz="2000" dirty="0"/>
              <a:t>Benadruk richting patiënten wat ze juist </a:t>
            </a:r>
            <a:r>
              <a:rPr lang="nl-NL" sz="2000" b="1" dirty="0"/>
              <a:t>nog wél kunnen doen </a:t>
            </a:r>
            <a:r>
              <a:rPr lang="nl-NL" sz="2000" dirty="0"/>
              <a:t>in coronatijd. Mensen voelen zich enorm beperkt door alle maatregelen.</a:t>
            </a:r>
          </a:p>
          <a:p>
            <a:r>
              <a:rPr lang="nl-NL" sz="2000" dirty="0"/>
              <a:t>Mensen met een longziekte </a:t>
            </a:r>
            <a:r>
              <a:rPr lang="nl-NL" sz="2000" b="1" dirty="0"/>
              <a:t>zo breed mogelijk proberen te bereiken </a:t>
            </a:r>
            <a:r>
              <a:rPr lang="nl-NL" sz="2000" dirty="0"/>
              <a:t>om te voorkomen dat mensen buiten beeld raken. </a:t>
            </a:r>
          </a:p>
          <a:p>
            <a:r>
              <a:rPr lang="nl-NL" sz="2000" dirty="0"/>
              <a:t>Daarbij vooral ingang zoeken via </a:t>
            </a:r>
            <a:r>
              <a:rPr lang="nl-NL" sz="2000" b="1" dirty="0"/>
              <a:t>persoonlijk (telefonisch) contact</a:t>
            </a:r>
            <a:r>
              <a:rPr lang="nl-NL" sz="2000" dirty="0"/>
              <a:t>.</a:t>
            </a:r>
          </a:p>
        </p:txBody>
      </p:sp>
      <p:sp>
        <p:nvSpPr>
          <p:cNvPr id="4" name="Tekstvak 3">
            <a:extLst>
              <a:ext uri="{FF2B5EF4-FFF2-40B4-BE49-F238E27FC236}">
                <a16:creationId xmlns:a16="http://schemas.microsoft.com/office/drawing/2014/main" id="{C62F10F6-3500-B940-851D-4786D4752F46}"/>
              </a:ext>
            </a:extLst>
          </p:cNvPr>
          <p:cNvSpPr txBox="1"/>
          <p:nvPr/>
        </p:nvSpPr>
        <p:spPr>
          <a:xfrm>
            <a:off x="2755899" y="4530693"/>
            <a:ext cx="6680201" cy="923330"/>
          </a:xfrm>
          <a:prstGeom prst="rect">
            <a:avLst/>
          </a:prstGeom>
          <a:noFill/>
        </p:spPr>
        <p:txBody>
          <a:bodyPr wrap="square" rtlCol="0">
            <a:spAutoFit/>
          </a:bodyPr>
          <a:lstStyle/>
          <a:p>
            <a:r>
              <a:rPr lang="nl-NL" i="1" dirty="0">
                <a:solidFill>
                  <a:srgbClr val="0070C0"/>
                </a:solidFill>
              </a:rPr>
              <a:t>Een mooi voorbeeld: de zorgverleners van de Huisartsen Zorggroep Breda bellen bij hun cliënten thuis aan, en gaan halverwege de stoep een praatje aan over hoe het gaat. </a:t>
            </a:r>
          </a:p>
        </p:txBody>
      </p:sp>
    </p:spTree>
    <p:extLst>
      <p:ext uri="{BB962C8B-B14F-4D97-AF65-F5344CB8AC3E}">
        <p14:creationId xmlns:p14="http://schemas.microsoft.com/office/powerpoint/2010/main" val="136349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79474-3F57-5C45-A162-9A3695382119}"/>
              </a:ext>
            </a:extLst>
          </p:cNvPr>
          <p:cNvSpPr>
            <a:spLocks noGrp="1"/>
          </p:cNvSpPr>
          <p:nvPr>
            <p:ph type="title"/>
          </p:nvPr>
        </p:nvSpPr>
        <p:spPr/>
        <p:txBody>
          <a:bodyPr>
            <a:normAutofit/>
          </a:bodyPr>
          <a:lstStyle/>
          <a:p>
            <a:r>
              <a:rPr lang="nl-NL" sz="3600" dirty="0"/>
              <a:t>1. Aandachtspunten - vervolg</a:t>
            </a:r>
          </a:p>
        </p:txBody>
      </p:sp>
      <p:sp>
        <p:nvSpPr>
          <p:cNvPr id="3" name="Tijdelijke aanduiding voor inhoud 2">
            <a:extLst>
              <a:ext uri="{FF2B5EF4-FFF2-40B4-BE49-F238E27FC236}">
                <a16:creationId xmlns:a16="http://schemas.microsoft.com/office/drawing/2014/main" id="{141CF410-0F83-CE4F-8861-A35110D036D9}"/>
              </a:ext>
            </a:extLst>
          </p:cNvPr>
          <p:cNvSpPr>
            <a:spLocks noGrp="1"/>
          </p:cNvSpPr>
          <p:nvPr>
            <p:ph idx="1"/>
          </p:nvPr>
        </p:nvSpPr>
        <p:spPr/>
        <p:txBody>
          <a:bodyPr>
            <a:normAutofit/>
          </a:bodyPr>
          <a:lstStyle/>
          <a:p>
            <a:r>
              <a:rPr lang="nl-NL" sz="2000" dirty="0"/>
              <a:t>Patiënten oproepen </a:t>
            </a:r>
            <a:r>
              <a:rPr lang="nl-NL" sz="2000" b="1" dirty="0"/>
              <a:t>hulp te blijven zoeken </a:t>
            </a:r>
            <a:r>
              <a:rPr lang="nl-NL" sz="2000" dirty="0"/>
              <a:t>als dat nodig is:</a:t>
            </a:r>
          </a:p>
          <a:p>
            <a:pPr lvl="1"/>
            <a:r>
              <a:rPr lang="nl-NL" sz="2000" dirty="0"/>
              <a:t>Ongeacht de klacht. Verschil tussen longklachten en corona klachten is lastig.</a:t>
            </a:r>
          </a:p>
          <a:p>
            <a:pPr lvl="1"/>
            <a:r>
              <a:rPr lang="nl-NL" sz="2000" dirty="0"/>
              <a:t>Benadruk naar welke zorgverleners ze wél kunnen gaan ondanks coronamaatregelen: huisarts, fysiotherapeut, specialist etc.</a:t>
            </a:r>
          </a:p>
          <a:p>
            <a:r>
              <a:rPr lang="nl-NL" sz="2000" dirty="0"/>
              <a:t>LAN leden en relaties kunnen ‘slim en snel’ hun achterban informeren over tips voor patiënten en zorgverleners</a:t>
            </a:r>
          </a:p>
        </p:txBody>
      </p:sp>
      <p:sp>
        <p:nvSpPr>
          <p:cNvPr id="4" name="Tekstvak 3">
            <a:extLst>
              <a:ext uri="{FF2B5EF4-FFF2-40B4-BE49-F238E27FC236}">
                <a16:creationId xmlns:a16="http://schemas.microsoft.com/office/drawing/2014/main" id="{43671E3F-3994-D543-81EF-7F415779D0A8}"/>
              </a:ext>
            </a:extLst>
          </p:cNvPr>
          <p:cNvSpPr txBox="1"/>
          <p:nvPr/>
        </p:nvSpPr>
        <p:spPr>
          <a:xfrm>
            <a:off x="2312384" y="4746410"/>
            <a:ext cx="6163734" cy="1200329"/>
          </a:xfrm>
          <a:prstGeom prst="rect">
            <a:avLst/>
          </a:prstGeom>
          <a:noFill/>
        </p:spPr>
        <p:txBody>
          <a:bodyPr wrap="square" rtlCol="0">
            <a:spAutoFit/>
          </a:bodyPr>
          <a:lstStyle/>
          <a:p>
            <a:r>
              <a:rPr lang="nl-NL" i="1" dirty="0">
                <a:solidFill>
                  <a:srgbClr val="0070C0"/>
                </a:solidFill>
              </a:rPr>
              <a:t>Bezorgers van medicijnen of zuurstof bij de patiënt thuis kunnen een belangrijke rol spelen in het signaleren van problemen en de weg wijzen naar hulp. Ook in geval van bijvoorbeeld eenzaamheid.</a:t>
            </a:r>
          </a:p>
        </p:txBody>
      </p:sp>
      <p:sp>
        <p:nvSpPr>
          <p:cNvPr id="5" name="Tekstvak 4">
            <a:extLst>
              <a:ext uri="{FF2B5EF4-FFF2-40B4-BE49-F238E27FC236}">
                <a16:creationId xmlns:a16="http://schemas.microsoft.com/office/drawing/2014/main" id="{7AC3A607-2913-6D4F-9D1B-4F2E8D2AEE51}"/>
              </a:ext>
            </a:extLst>
          </p:cNvPr>
          <p:cNvSpPr txBox="1"/>
          <p:nvPr/>
        </p:nvSpPr>
        <p:spPr>
          <a:xfrm>
            <a:off x="2312384" y="4242141"/>
            <a:ext cx="3547533" cy="369332"/>
          </a:xfrm>
          <a:prstGeom prst="rect">
            <a:avLst/>
          </a:prstGeom>
          <a:noFill/>
        </p:spPr>
        <p:txBody>
          <a:bodyPr wrap="square" rtlCol="0">
            <a:spAutoFit/>
          </a:bodyPr>
          <a:lstStyle/>
          <a:p>
            <a:r>
              <a:rPr lang="nl-NL" i="1" dirty="0">
                <a:solidFill>
                  <a:srgbClr val="0070C0"/>
                </a:solidFill>
              </a:rPr>
              <a:t>Benut ieder contactmoment</a:t>
            </a:r>
          </a:p>
        </p:txBody>
      </p:sp>
    </p:spTree>
    <p:extLst>
      <p:ext uri="{BB962C8B-B14F-4D97-AF65-F5344CB8AC3E}">
        <p14:creationId xmlns:p14="http://schemas.microsoft.com/office/powerpoint/2010/main" val="4038688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16C43-D716-3B47-B4A3-2F7DC3118469}"/>
              </a:ext>
            </a:extLst>
          </p:cNvPr>
          <p:cNvSpPr>
            <a:spLocks noGrp="1"/>
          </p:cNvSpPr>
          <p:nvPr>
            <p:ph type="title"/>
          </p:nvPr>
        </p:nvSpPr>
        <p:spPr/>
        <p:txBody>
          <a:bodyPr>
            <a:normAutofit/>
          </a:bodyPr>
          <a:lstStyle/>
          <a:p>
            <a:r>
              <a:rPr lang="nl-NL" sz="3600" dirty="0"/>
              <a:t>2. Tips aan patiënten wat je wél kunt doen</a:t>
            </a:r>
          </a:p>
        </p:txBody>
      </p:sp>
      <p:sp>
        <p:nvSpPr>
          <p:cNvPr id="3" name="Tijdelijke aanduiding voor inhoud 2">
            <a:extLst>
              <a:ext uri="{FF2B5EF4-FFF2-40B4-BE49-F238E27FC236}">
                <a16:creationId xmlns:a16="http://schemas.microsoft.com/office/drawing/2014/main" id="{2CDFF00E-88A8-1540-B2FA-6A67ADB6D83E}"/>
              </a:ext>
            </a:extLst>
          </p:cNvPr>
          <p:cNvSpPr>
            <a:spLocks noGrp="1"/>
          </p:cNvSpPr>
          <p:nvPr>
            <p:ph idx="1"/>
          </p:nvPr>
        </p:nvSpPr>
        <p:spPr/>
        <p:txBody>
          <a:bodyPr>
            <a:normAutofit/>
          </a:bodyPr>
          <a:lstStyle/>
          <a:p>
            <a:pPr marL="514350" indent="-514350">
              <a:buAutoNum type="arabicPeriod"/>
            </a:pPr>
            <a:r>
              <a:rPr lang="nl-NL" sz="2000" dirty="0"/>
              <a:t>Gebruik je puffer/medicatie (op juiste wijze): </a:t>
            </a:r>
            <a:br>
              <a:rPr lang="nl-NL" sz="2000" dirty="0"/>
            </a:br>
            <a:r>
              <a:rPr lang="nl-NL" sz="2000" dirty="0"/>
              <a:t>slechte controle op astma/COPD vergroot het risico op corona</a:t>
            </a:r>
          </a:p>
          <a:p>
            <a:pPr marL="514350" indent="-514350">
              <a:buFont typeface="Arial" panose="020B0604020202020204" pitchFamily="34" charset="0"/>
              <a:buAutoNum type="arabicPeriod"/>
            </a:pPr>
            <a:r>
              <a:rPr lang="nl-NL" sz="2000" dirty="0"/>
              <a:t>Zoek hulp bij klachten: je (huis)arts is er voor je!</a:t>
            </a:r>
          </a:p>
          <a:p>
            <a:pPr marL="514350" indent="-514350">
              <a:buAutoNum type="arabicPeriod"/>
            </a:pPr>
            <a:r>
              <a:rPr lang="nl-NL" sz="2000" dirty="0"/>
              <a:t>Blijf in beweging, bij voorkeur buiten</a:t>
            </a:r>
          </a:p>
          <a:p>
            <a:pPr marL="514350" indent="-514350">
              <a:buAutoNum type="arabicPeriod"/>
            </a:pPr>
            <a:r>
              <a:rPr lang="nl-NL" sz="2000" dirty="0"/>
              <a:t>Eet gezond</a:t>
            </a:r>
          </a:p>
          <a:p>
            <a:pPr marL="514350" indent="-514350">
              <a:buAutoNum type="arabicPeriod"/>
            </a:pPr>
            <a:r>
              <a:rPr lang="nl-NL" sz="2000" dirty="0"/>
              <a:t>Rook niet/stop met roken</a:t>
            </a:r>
          </a:p>
          <a:p>
            <a:pPr marL="514350" indent="-514350">
              <a:buAutoNum type="arabicPeriod"/>
            </a:pPr>
            <a:r>
              <a:rPr lang="nl-NL" sz="2000" dirty="0"/>
              <a:t>Laat je vaccineren</a:t>
            </a:r>
          </a:p>
          <a:p>
            <a:pPr marL="514350" indent="-514350">
              <a:buAutoNum type="arabicPeriod"/>
            </a:pPr>
            <a:r>
              <a:rPr lang="nl-NL" sz="2000" dirty="0"/>
              <a:t>Haal griepprik</a:t>
            </a:r>
          </a:p>
        </p:txBody>
      </p:sp>
      <p:sp>
        <p:nvSpPr>
          <p:cNvPr id="4" name="Tekstvak 3">
            <a:extLst>
              <a:ext uri="{FF2B5EF4-FFF2-40B4-BE49-F238E27FC236}">
                <a16:creationId xmlns:a16="http://schemas.microsoft.com/office/drawing/2014/main" id="{A2469AEB-F6E9-8147-B7DD-9A060D740A2B}"/>
              </a:ext>
            </a:extLst>
          </p:cNvPr>
          <p:cNvSpPr txBox="1"/>
          <p:nvPr/>
        </p:nvSpPr>
        <p:spPr>
          <a:xfrm>
            <a:off x="7611534" y="3257789"/>
            <a:ext cx="3911600" cy="646331"/>
          </a:xfrm>
          <a:prstGeom prst="rect">
            <a:avLst/>
          </a:prstGeom>
          <a:noFill/>
        </p:spPr>
        <p:txBody>
          <a:bodyPr wrap="square" rtlCol="0">
            <a:spAutoFit/>
          </a:bodyPr>
          <a:lstStyle/>
          <a:p>
            <a:r>
              <a:rPr lang="nl-NL" i="1" dirty="0">
                <a:solidFill>
                  <a:srgbClr val="0070C0"/>
                </a:solidFill>
              </a:rPr>
              <a:t>Tips specifiek maken voor mensen met een longziekte</a:t>
            </a:r>
          </a:p>
        </p:txBody>
      </p:sp>
      <p:sp>
        <p:nvSpPr>
          <p:cNvPr id="6" name="Tekstvak 5">
            <a:extLst>
              <a:ext uri="{FF2B5EF4-FFF2-40B4-BE49-F238E27FC236}">
                <a16:creationId xmlns:a16="http://schemas.microsoft.com/office/drawing/2014/main" id="{BB7C4BE9-0DBF-724B-991C-9B8F0F54347C}"/>
              </a:ext>
            </a:extLst>
          </p:cNvPr>
          <p:cNvSpPr txBox="1"/>
          <p:nvPr/>
        </p:nvSpPr>
        <p:spPr>
          <a:xfrm>
            <a:off x="7611534" y="4142929"/>
            <a:ext cx="3911600" cy="646331"/>
          </a:xfrm>
          <a:prstGeom prst="rect">
            <a:avLst/>
          </a:prstGeom>
          <a:noFill/>
        </p:spPr>
        <p:txBody>
          <a:bodyPr wrap="square" rtlCol="0">
            <a:spAutoFit/>
          </a:bodyPr>
          <a:lstStyle/>
          <a:p>
            <a:r>
              <a:rPr lang="nl-NL" i="1" dirty="0">
                <a:solidFill>
                  <a:srgbClr val="0070C0"/>
                </a:solidFill>
              </a:rPr>
              <a:t>Tips vooral visueel geven, </a:t>
            </a:r>
            <a:br>
              <a:rPr lang="nl-NL" i="1" dirty="0">
                <a:solidFill>
                  <a:srgbClr val="0070C0"/>
                </a:solidFill>
              </a:rPr>
            </a:br>
            <a:r>
              <a:rPr lang="nl-NL" i="1" dirty="0">
                <a:solidFill>
                  <a:srgbClr val="0070C0"/>
                </a:solidFill>
              </a:rPr>
              <a:t>geen lange teksten</a:t>
            </a:r>
          </a:p>
        </p:txBody>
      </p:sp>
      <p:sp>
        <p:nvSpPr>
          <p:cNvPr id="7" name="Tekstvak 6">
            <a:extLst>
              <a:ext uri="{FF2B5EF4-FFF2-40B4-BE49-F238E27FC236}">
                <a16:creationId xmlns:a16="http://schemas.microsoft.com/office/drawing/2014/main" id="{9FF17011-23D7-BB40-83C1-862A2AB40BDE}"/>
              </a:ext>
            </a:extLst>
          </p:cNvPr>
          <p:cNvSpPr txBox="1"/>
          <p:nvPr/>
        </p:nvSpPr>
        <p:spPr>
          <a:xfrm>
            <a:off x="7611534" y="5028070"/>
            <a:ext cx="3911600" cy="646331"/>
          </a:xfrm>
          <a:prstGeom prst="rect">
            <a:avLst/>
          </a:prstGeom>
          <a:noFill/>
        </p:spPr>
        <p:txBody>
          <a:bodyPr wrap="square" rtlCol="0">
            <a:spAutoFit/>
          </a:bodyPr>
          <a:lstStyle/>
          <a:p>
            <a:r>
              <a:rPr lang="nl-NL" i="1" dirty="0">
                <a:solidFill>
                  <a:srgbClr val="0070C0"/>
                </a:solidFill>
              </a:rPr>
              <a:t>Bij tips websites of adressen vermelden voor meer informatie</a:t>
            </a:r>
          </a:p>
        </p:txBody>
      </p:sp>
    </p:spTree>
    <p:extLst>
      <p:ext uri="{BB962C8B-B14F-4D97-AF65-F5344CB8AC3E}">
        <p14:creationId xmlns:p14="http://schemas.microsoft.com/office/powerpoint/2010/main" val="42056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46FF5D-BB5D-5247-B5F0-1DA5C079BCBF}"/>
              </a:ext>
            </a:extLst>
          </p:cNvPr>
          <p:cNvSpPr>
            <a:spLocks noGrp="1"/>
          </p:cNvSpPr>
          <p:nvPr>
            <p:ph type="title"/>
          </p:nvPr>
        </p:nvSpPr>
        <p:spPr/>
        <p:txBody>
          <a:bodyPr>
            <a:normAutofit/>
          </a:bodyPr>
          <a:lstStyle/>
          <a:p>
            <a:r>
              <a:rPr lang="nl-NL" sz="3600" dirty="0"/>
              <a:t>2. Tips aan patiënten - bewegen</a:t>
            </a:r>
          </a:p>
        </p:txBody>
      </p:sp>
      <p:sp>
        <p:nvSpPr>
          <p:cNvPr id="3" name="Tijdelijke aanduiding voor inhoud 2">
            <a:extLst>
              <a:ext uri="{FF2B5EF4-FFF2-40B4-BE49-F238E27FC236}">
                <a16:creationId xmlns:a16="http://schemas.microsoft.com/office/drawing/2014/main" id="{BC73DBBF-9EA2-F74F-8764-CE8AD2E06681}"/>
              </a:ext>
            </a:extLst>
          </p:cNvPr>
          <p:cNvSpPr>
            <a:spLocks noGrp="1"/>
          </p:cNvSpPr>
          <p:nvPr>
            <p:ph idx="1"/>
          </p:nvPr>
        </p:nvSpPr>
        <p:spPr>
          <a:xfrm>
            <a:off x="838200" y="1825625"/>
            <a:ext cx="6987363" cy="4351338"/>
          </a:xfrm>
        </p:spPr>
        <p:txBody>
          <a:bodyPr>
            <a:normAutofit/>
          </a:bodyPr>
          <a:lstStyle/>
          <a:p>
            <a:r>
              <a:rPr lang="nl-NL" sz="2000" dirty="0"/>
              <a:t>Nederland Thuis in Beweging</a:t>
            </a:r>
          </a:p>
          <a:p>
            <a:r>
              <a:rPr lang="nl-NL" sz="2000" dirty="0">
                <a:hlinkClick r:id="rId2"/>
              </a:rPr>
              <a:t>Samen thuis bewegen!  </a:t>
            </a:r>
            <a:endParaRPr lang="nl-NL" sz="2000" dirty="0"/>
          </a:p>
          <a:p>
            <a:r>
              <a:rPr lang="nl-NL" sz="2000" dirty="0">
                <a:hlinkClick r:id="rId3"/>
              </a:rPr>
              <a:t>longfonds.nl/bewegen-in-tijden-van-corona</a:t>
            </a:r>
            <a:r>
              <a:rPr lang="nl-NL" sz="2000" dirty="0"/>
              <a:t> </a:t>
            </a:r>
          </a:p>
          <a:p>
            <a:r>
              <a:rPr lang="nl-NL" sz="2000" dirty="0">
                <a:hlinkClick r:id="rId4"/>
              </a:rPr>
              <a:t>move2improve-longen.nl</a:t>
            </a:r>
            <a:endParaRPr lang="nl-NL" sz="2000" dirty="0"/>
          </a:p>
          <a:p>
            <a:r>
              <a:rPr lang="nl-NL" sz="2000" dirty="0"/>
              <a:t>Beweeg bij voorkeur buiten (frisse neus, sociaal contact)</a:t>
            </a:r>
          </a:p>
          <a:p>
            <a:pPr lvl="1"/>
            <a:endParaRPr lang="nl-NL" sz="2200" dirty="0"/>
          </a:p>
          <a:p>
            <a:pPr lvl="1"/>
            <a:endParaRPr lang="nl-NL" sz="2200" dirty="0"/>
          </a:p>
        </p:txBody>
      </p:sp>
      <p:pic>
        <p:nvPicPr>
          <p:cNvPr id="5" name="Afbeelding 4">
            <a:hlinkClick r:id="rId2"/>
            <a:extLst>
              <a:ext uri="{FF2B5EF4-FFF2-40B4-BE49-F238E27FC236}">
                <a16:creationId xmlns:a16="http://schemas.microsoft.com/office/drawing/2014/main" id="{74F3997F-8F7F-6341-B23C-282A9915F01D}"/>
              </a:ext>
            </a:extLst>
          </p:cNvPr>
          <p:cNvPicPr>
            <a:picLocks noChangeAspect="1"/>
          </p:cNvPicPr>
          <p:nvPr/>
        </p:nvPicPr>
        <p:blipFill>
          <a:blip r:embed="rId5"/>
          <a:stretch>
            <a:fillRect/>
          </a:stretch>
        </p:blipFill>
        <p:spPr>
          <a:xfrm>
            <a:off x="8542867" y="1925209"/>
            <a:ext cx="2810933" cy="1503791"/>
          </a:xfrm>
          <a:prstGeom prst="rect">
            <a:avLst/>
          </a:prstGeom>
        </p:spPr>
      </p:pic>
      <p:sp>
        <p:nvSpPr>
          <p:cNvPr id="6" name="Tekstvak 5">
            <a:extLst>
              <a:ext uri="{FF2B5EF4-FFF2-40B4-BE49-F238E27FC236}">
                <a16:creationId xmlns:a16="http://schemas.microsoft.com/office/drawing/2014/main" id="{DC8618AA-F705-5749-84FB-51C49CE03CFB}"/>
              </a:ext>
            </a:extLst>
          </p:cNvPr>
          <p:cNvSpPr txBox="1"/>
          <p:nvPr/>
        </p:nvSpPr>
        <p:spPr>
          <a:xfrm>
            <a:off x="8675273" y="3478074"/>
            <a:ext cx="2678527" cy="523220"/>
          </a:xfrm>
          <a:prstGeom prst="rect">
            <a:avLst/>
          </a:prstGeom>
          <a:noFill/>
        </p:spPr>
        <p:txBody>
          <a:bodyPr wrap="square" rtlCol="0">
            <a:spAutoFit/>
          </a:bodyPr>
          <a:lstStyle/>
          <a:p>
            <a:r>
              <a:rPr lang="nl-NL" sz="1400" i="1" dirty="0">
                <a:solidFill>
                  <a:schemeClr val="bg1">
                    <a:lumMod val="50000"/>
                  </a:schemeClr>
                </a:solidFill>
              </a:rPr>
              <a:t>Klik op afbeelding in presentatie stand voor meer info</a:t>
            </a:r>
          </a:p>
        </p:txBody>
      </p:sp>
    </p:spTree>
    <p:extLst>
      <p:ext uri="{BB962C8B-B14F-4D97-AF65-F5344CB8AC3E}">
        <p14:creationId xmlns:p14="http://schemas.microsoft.com/office/powerpoint/2010/main" val="350521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46FF5D-BB5D-5247-B5F0-1DA5C079BCBF}"/>
              </a:ext>
            </a:extLst>
          </p:cNvPr>
          <p:cNvSpPr>
            <a:spLocks noGrp="1"/>
          </p:cNvSpPr>
          <p:nvPr>
            <p:ph type="title"/>
          </p:nvPr>
        </p:nvSpPr>
        <p:spPr/>
        <p:txBody>
          <a:bodyPr>
            <a:normAutofit/>
          </a:bodyPr>
          <a:lstStyle/>
          <a:p>
            <a:r>
              <a:rPr lang="nl-NL" sz="3600" dirty="0"/>
              <a:t>2. Tips aan patiënten - verspreiding</a:t>
            </a:r>
          </a:p>
        </p:txBody>
      </p:sp>
      <p:sp>
        <p:nvSpPr>
          <p:cNvPr id="3" name="Tijdelijke aanduiding voor inhoud 2">
            <a:extLst>
              <a:ext uri="{FF2B5EF4-FFF2-40B4-BE49-F238E27FC236}">
                <a16:creationId xmlns:a16="http://schemas.microsoft.com/office/drawing/2014/main" id="{BC73DBBF-9EA2-F74F-8764-CE8AD2E06681}"/>
              </a:ext>
            </a:extLst>
          </p:cNvPr>
          <p:cNvSpPr>
            <a:spLocks noGrp="1"/>
          </p:cNvSpPr>
          <p:nvPr>
            <p:ph idx="1"/>
          </p:nvPr>
        </p:nvSpPr>
        <p:spPr/>
        <p:txBody>
          <a:bodyPr>
            <a:noAutofit/>
          </a:bodyPr>
          <a:lstStyle/>
          <a:p>
            <a:pPr marL="0" indent="0">
              <a:buNone/>
            </a:pPr>
            <a:r>
              <a:rPr lang="nl-NL" sz="2000" dirty="0"/>
              <a:t>Voorkeur voor fysiek onder de aandacht brengen van tips, zoals:</a:t>
            </a:r>
          </a:p>
          <a:p>
            <a:r>
              <a:rPr lang="nl-NL" sz="2000" dirty="0"/>
              <a:t>Flyer in lokaal krantje, regionale bladen</a:t>
            </a:r>
          </a:p>
          <a:p>
            <a:r>
              <a:rPr lang="nl-NL" sz="2000" dirty="0"/>
              <a:t>Kaart in magazine Longwijzer Longfonds</a:t>
            </a:r>
          </a:p>
          <a:p>
            <a:r>
              <a:rPr lang="nl-NL" sz="2000" dirty="0"/>
              <a:t>Huisartsen die flyer sturen aan cliënten/in praktijk leggen</a:t>
            </a:r>
          </a:p>
          <a:p>
            <a:r>
              <a:rPr lang="nl-NL" sz="2000" dirty="0"/>
              <a:t>Via zuurstofleveranciers en apothekers kaart/info geven </a:t>
            </a:r>
          </a:p>
          <a:p>
            <a:r>
              <a:rPr lang="nl-NL" sz="2000" dirty="0"/>
              <a:t>Telegraaf, en andere laagdrempelige media opnemen van tips</a:t>
            </a:r>
          </a:p>
          <a:p>
            <a:r>
              <a:rPr lang="nl-NL" sz="2000" dirty="0"/>
              <a:t>Op kaart: </a:t>
            </a:r>
          </a:p>
          <a:p>
            <a:pPr lvl="1"/>
            <a:r>
              <a:rPr lang="nl-NL" sz="1800" dirty="0"/>
              <a:t>Telefoonnummer dat direct toegang geeft tot zorgverlener. </a:t>
            </a:r>
          </a:p>
          <a:p>
            <a:pPr lvl="1"/>
            <a:r>
              <a:rPr lang="nl-NL" sz="1800" dirty="0"/>
              <a:t>Goed organiseren van bemanning en logistiek. Bv bemand door vrijwilligers, studenten</a:t>
            </a:r>
          </a:p>
          <a:p>
            <a:pPr lvl="1"/>
            <a:r>
              <a:rPr lang="nl-NL" sz="1800" dirty="0"/>
              <a:t>QR code en website met concrete uitleg en doorverwijzing naar adressen voor info en ondersteuning</a:t>
            </a:r>
          </a:p>
        </p:txBody>
      </p:sp>
      <p:sp>
        <p:nvSpPr>
          <p:cNvPr id="6" name="Tekstvak 5">
            <a:extLst>
              <a:ext uri="{FF2B5EF4-FFF2-40B4-BE49-F238E27FC236}">
                <a16:creationId xmlns:a16="http://schemas.microsoft.com/office/drawing/2014/main" id="{7137D557-45DE-CD45-B197-5BB72CE0A311}"/>
              </a:ext>
            </a:extLst>
          </p:cNvPr>
          <p:cNvSpPr txBox="1"/>
          <p:nvPr/>
        </p:nvSpPr>
        <p:spPr>
          <a:xfrm>
            <a:off x="8529281" y="2557131"/>
            <a:ext cx="2824519" cy="1200329"/>
          </a:xfrm>
          <a:prstGeom prst="rect">
            <a:avLst/>
          </a:prstGeom>
          <a:noFill/>
        </p:spPr>
        <p:txBody>
          <a:bodyPr wrap="square" rtlCol="0">
            <a:spAutoFit/>
          </a:bodyPr>
          <a:lstStyle/>
          <a:p>
            <a:r>
              <a:rPr lang="nl-NL" i="1" dirty="0" err="1">
                <a:solidFill>
                  <a:srgbClr val="0070C0"/>
                </a:solidFill>
              </a:rPr>
              <a:t>Blogger</a:t>
            </a:r>
            <a:r>
              <a:rPr lang="nl-NL" i="1" dirty="0">
                <a:solidFill>
                  <a:srgbClr val="0070C0"/>
                </a:solidFill>
              </a:rPr>
              <a:t> en of bekende </a:t>
            </a:r>
            <a:r>
              <a:rPr lang="nl-NL" i="1" dirty="0" err="1">
                <a:solidFill>
                  <a:srgbClr val="0070C0"/>
                </a:solidFill>
              </a:rPr>
              <a:t>NL’er</a:t>
            </a:r>
            <a:r>
              <a:rPr lang="nl-NL" i="1" dirty="0">
                <a:solidFill>
                  <a:srgbClr val="0070C0"/>
                </a:solidFill>
              </a:rPr>
              <a:t> die boodschap ondersteunt</a:t>
            </a:r>
            <a:br>
              <a:rPr lang="nl-NL" i="1" dirty="0">
                <a:solidFill>
                  <a:srgbClr val="0070C0"/>
                </a:solidFill>
              </a:rPr>
            </a:br>
            <a:r>
              <a:rPr lang="nl-NL" i="1" dirty="0">
                <a:solidFill>
                  <a:srgbClr val="0070C0"/>
                </a:solidFill>
              </a:rPr>
              <a:t>(Diederik Gommers, Máxima, Anouk)</a:t>
            </a:r>
          </a:p>
        </p:txBody>
      </p:sp>
    </p:spTree>
    <p:extLst>
      <p:ext uri="{BB962C8B-B14F-4D97-AF65-F5344CB8AC3E}">
        <p14:creationId xmlns:p14="http://schemas.microsoft.com/office/powerpoint/2010/main" val="294424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5577A-E27A-8447-A302-7E1A501DCC7F}"/>
              </a:ext>
            </a:extLst>
          </p:cNvPr>
          <p:cNvSpPr>
            <a:spLocks noGrp="1"/>
          </p:cNvSpPr>
          <p:nvPr>
            <p:ph type="title"/>
          </p:nvPr>
        </p:nvSpPr>
        <p:spPr/>
        <p:txBody>
          <a:bodyPr>
            <a:normAutofit/>
          </a:bodyPr>
          <a:lstStyle/>
          <a:p>
            <a:r>
              <a:rPr lang="nl-NL" sz="3600" dirty="0"/>
              <a:t>3. Tips voor zorgverleners</a:t>
            </a:r>
          </a:p>
        </p:txBody>
      </p:sp>
      <p:sp>
        <p:nvSpPr>
          <p:cNvPr id="3" name="Tijdelijke aanduiding voor inhoud 2">
            <a:extLst>
              <a:ext uri="{FF2B5EF4-FFF2-40B4-BE49-F238E27FC236}">
                <a16:creationId xmlns:a16="http://schemas.microsoft.com/office/drawing/2014/main" id="{A4C727B2-CE6A-A44A-9BD8-1DFFA2445B1C}"/>
              </a:ext>
            </a:extLst>
          </p:cNvPr>
          <p:cNvSpPr>
            <a:spLocks noGrp="1"/>
          </p:cNvSpPr>
          <p:nvPr>
            <p:ph idx="1"/>
          </p:nvPr>
        </p:nvSpPr>
        <p:spPr/>
        <p:txBody>
          <a:bodyPr>
            <a:normAutofit/>
          </a:bodyPr>
          <a:lstStyle/>
          <a:p>
            <a:r>
              <a:rPr lang="nl-NL" sz="2000" dirty="0"/>
              <a:t>Onderstreep wat van belang is in coronatijd richting patiënt:	</a:t>
            </a:r>
          </a:p>
          <a:p>
            <a:pPr lvl="1"/>
            <a:r>
              <a:rPr lang="nl-NL" sz="2000" dirty="0"/>
              <a:t>Goed medicijngebruik, blijf bewegen, gezonde voeding (ook tijdens behandelingen)</a:t>
            </a:r>
          </a:p>
          <a:p>
            <a:pPr marL="457200" lvl="1" indent="0">
              <a:buNone/>
            </a:pPr>
            <a:endParaRPr lang="nl-NL" sz="2000" dirty="0"/>
          </a:p>
          <a:p>
            <a:r>
              <a:rPr lang="nl-NL" sz="2000" dirty="0"/>
              <a:t>Ondersteun patiënten bij goed gebruik van medicatie:</a:t>
            </a:r>
          </a:p>
          <a:p>
            <a:pPr lvl="1"/>
            <a:r>
              <a:rPr lang="nl-NL" sz="2000" dirty="0"/>
              <a:t>Attendeer patiënten op </a:t>
            </a:r>
            <a:r>
              <a:rPr lang="nl-NL" sz="2000" dirty="0">
                <a:hlinkClick r:id="rId2"/>
              </a:rPr>
              <a:t>inhalatorgebruik.nl</a:t>
            </a:r>
            <a:r>
              <a:rPr lang="nl-NL" sz="2000" dirty="0"/>
              <a:t> </a:t>
            </a:r>
          </a:p>
          <a:p>
            <a:pPr lvl="1"/>
            <a:r>
              <a:rPr lang="nl-NL" sz="2000" dirty="0"/>
              <a:t>Met online instructies voor goed gebruik van inhalator, neusmedicatie en vernevelaars met tips voor patiënt en zorgverlener</a:t>
            </a:r>
            <a:br>
              <a:rPr lang="nl-NL" sz="2000" dirty="0"/>
            </a:br>
            <a:endParaRPr lang="nl-NL" sz="2000" dirty="0"/>
          </a:p>
          <a:p>
            <a:r>
              <a:rPr lang="nl-NL" sz="2000" dirty="0"/>
              <a:t>Wijs patiënten op informatie en hulp via:</a:t>
            </a:r>
          </a:p>
          <a:p>
            <a:pPr lvl="1"/>
            <a:r>
              <a:rPr lang="nl-NL" sz="2000" dirty="0">
                <a:hlinkClick r:id="rId3"/>
              </a:rPr>
              <a:t>thuisarts.nl</a:t>
            </a:r>
            <a:r>
              <a:rPr lang="nl-NL" sz="2000" dirty="0"/>
              <a:t> voor eerste informatie bij klachten</a:t>
            </a:r>
          </a:p>
          <a:p>
            <a:pPr lvl="1"/>
            <a:r>
              <a:rPr lang="nl-NL" sz="2000" dirty="0">
                <a:hlinkClick r:id="rId4"/>
              </a:rPr>
              <a:t>coronalongplein.nl</a:t>
            </a:r>
            <a:r>
              <a:rPr lang="nl-NL" sz="2000" dirty="0"/>
              <a:t> voor </a:t>
            </a:r>
            <a:r>
              <a:rPr lang="nl-NL" sz="2000" dirty="0" err="1"/>
              <a:t>oa</a:t>
            </a:r>
            <a:r>
              <a:rPr lang="nl-NL" sz="2000" dirty="0"/>
              <a:t> info en lotgenotencontact bij corona</a:t>
            </a:r>
          </a:p>
          <a:p>
            <a:pPr lvl="1"/>
            <a:r>
              <a:rPr lang="nl-NL" sz="2000" dirty="0"/>
              <a:t>Diëtist </a:t>
            </a:r>
          </a:p>
          <a:p>
            <a:pPr marL="457200" lvl="1" indent="0">
              <a:buNone/>
            </a:pPr>
            <a:endParaRPr lang="nl-NL" sz="2200" dirty="0"/>
          </a:p>
          <a:p>
            <a:endParaRPr lang="nl-NL" sz="2200" dirty="0"/>
          </a:p>
          <a:p>
            <a:endParaRPr lang="nl-NL" sz="2200" dirty="0"/>
          </a:p>
        </p:txBody>
      </p:sp>
    </p:spTree>
    <p:extLst>
      <p:ext uri="{BB962C8B-B14F-4D97-AF65-F5344CB8AC3E}">
        <p14:creationId xmlns:p14="http://schemas.microsoft.com/office/powerpoint/2010/main" val="28742748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E4DEE14BD0E145BB1D7E8839AA4928" ma:contentTypeVersion="12" ma:contentTypeDescription="Een nieuw document maken." ma:contentTypeScope="" ma:versionID="80e8ed7ef0dd3e30741f39ef8b8e2e9c">
  <xsd:schema xmlns:xsd="http://www.w3.org/2001/XMLSchema" xmlns:xs="http://www.w3.org/2001/XMLSchema" xmlns:p="http://schemas.microsoft.com/office/2006/metadata/properties" xmlns:ns2="3ba6090e-a7b3-48c7-86e5-c1b33a1dc478" xmlns:ns3="b5c6d32b-f97e-434a-92ce-919bef14a82f" targetNamespace="http://schemas.microsoft.com/office/2006/metadata/properties" ma:root="true" ma:fieldsID="45cfe2c6945e4ee1809819c1361af42a" ns2:_="" ns3:_="">
    <xsd:import namespace="3ba6090e-a7b3-48c7-86e5-c1b33a1dc478"/>
    <xsd:import namespace="b5c6d32b-f97e-434a-92ce-919bef14a8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a6090e-a7b3-48c7-86e5-c1b33a1dc4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c6d32b-f97e-434a-92ce-919bef14a82f"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9FBBF4-3C60-4CED-A20E-D0029097695C}"/>
</file>

<file path=customXml/itemProps2.xml><?xml version="1.0" encoding="utf-8"?>
<ds:datastoreItem xmlns:ds="http://schemas.openxmlformats.org/officeDocument/2006/customXml" ds:itemID="{9F60DF92-0127-4F78-B6D2-40B38CD96CEB}"/>
</file>

<file path=customXml/itemProps3.xml><?xml version="1.0" encoding="utf-8"?>
<ds:datastoreItem xmlns:ds="http://schemas.openxmlformats.org/officeDocument/2006/customXml" ds:itemID="{A748F4F4-A670-464F-A1C4-A95757CB4102}"/>
</file>

<file path=docProps/app.xml><?xml version="1.0" encoding="utf-8"?>
<Properties xmlns="http://schemas.openxmlformats.org/officeDocument/2006/extended-properties" xmlns:vt="http://schemas.openxmlformats.org/officeDocument/2006/docPropsVTypes">
  <TotalTime>518</TotalTime>
  <Words>1894</Words>
  <Application>Microsoft Macintosh PowerPoint</Application>
  <PresentationFormat>Breedbeeld</PresentationFormat>
  <Paragraphs>192</Paragraphs>
  <Slides>21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Calibri Light</vt:lpstr>
      <vt:lpstr>Kantoorthema</vt:lpstr>
      <vt:lpstr>Creatieve oplossingen longzorg  in coronatijd</vt:lpstr>
      <vt:lpstr>Doel en opzet brainstormsessies</vt:lpstr>
      <vt:lpstr>Ter info: ontwikkelingen COVID-19 herstelzorg</vt:lpstr>
      <vt:lpstr>1. Aandachtspunten</vt:lpstr>
      <vt:lpstr>1. Aandachtspunten - vervolg</vt:lpstr>
      <vt:lpstr>2. Tips aan patiënten wat je wél kunt doen</vt:lpstr>
      <vt:lpstr>2. Tips aan patiënten - bewegen</vt:lpstr>
      <vt:lpstr>2. Tips aan patiënten - verspreiding</vt:lpstr>
      <vt:lpstr>3. Tips voor zorgverleners</vt:lpstr>
      <vt:lpstr>4. Goede voorbeelden om mogelijk op te schalen</vt:lpstr>
      <vt:lpstr>4. Goede voorbeelden om mogelijk op te schalen</vt:lpstr>
      <vt:lpstr>4. Goede voorbeelden om mogelijk op te schalen</vt:lpstr>
      <vt:lpstr>4. Goede voorbeelden om mogelijk op te schalen</vt:lpstr>
      <vt:lpstr>5. Kansen </vt:lpstr>
      <vt:lpstr>5. Kansen – vervolg </vt:lpstr>
      <vt:lpstr>5. Kansen – vervolg </vt:lpstr>
      <vt:lpstr>5. Kansen - vervolg</vt:lpstr>
      <vt:lpstr>6. Meer inspiratie    </vt:lpstr>
      <vt:lpstr>6. Knelpunten</vt:lpstr>
      <vt:lpstr>6. Knelpunten - vervolg</vt:lpstr>
      <vt:lpstr>Dank voor uw bijdrage! En vervolg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Creatieve oplossingen rond (hervatting) longzorg in coronatijd</dc:title>
  <dc:creator>Tamara Raaijmakers</dc:creator>
  <cp:lastModifiedBy>Tamara Raaijmakers</cp:lastModifiedBy>
  <cp:revision>40</cp:revision>
  <dcterms:created xsi:type="dcterms:W3CDTF">2021-01-05T14:44:57Z</dcterms:created>
  <dcterms:modified xsi:type="dcterms:W3CDTF">2021-01-12T09:44:49Z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0x010100CDE4DEE14BD0E145BB1D7E8839AA4928</vt:lpwstr>
  </property>
</Properties>
</file>